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88" r:id="rId2"/>
    <p:sldId id="426" r:id="rId3"/>
    <p:sldId id="457" r:id="rId4"/>
    <p:sldId id="541" r:id="rId5"/>
    <p:sldId id="458" r:id="rId6"/>
    <p:sldId id="542" r:id="rId7"/>
    <p:sldId id="540" r:id="rId8"/>
    <p:sldId id="354" r:id="rId9"/>
    <p:sldId id="537" r:id="rId10"/>
    <p:sldId id="466" r:id="rId11"/>
    <p:sldId id="469" r:id="rId12"/>
    <p:sldId id="441" r:id="rId13"/>
    <p:sldId id="421" r:id="rId14"/>
    <p:sldId id="539" r:id="rId15"/>
    <p:sldId id="543" r:id="rId16"/>
    <p:sldId id="544" r:id="rId17"/>
    <p:sldId id="459" r:id="rId18"/>
    <p:sldId id="517" r:id="rId19"/>
    <p:sldId id="545" r:id="rId20"/>
    <p:sldId id="513" r:id="rId21"/>
    <p:sldId id="479" r:id="rId22"/>
    <p:sldId id="471" r:id="rId23"/>
    <p:sldId id="352"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799" userDrawn="1">
          <p15:clr>
            <a:srgbClr val="A4A3A4"/>
          </p15:clr>
        </p15:guide>
        <p15:guide id="2" pos="295" userDrawn="1">
          <p15:clr>
            <a:srgbClr val="A4A3A4"/>
          </p15:clr>
        </p15:guide>
        <p15:guide id="3" orient="horz" pos="22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n van der Kamp-Nguyen" initials="YvdK"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CB"/>
    <a:srgbClr val="99C96B"/>
    <a:srgbClr val="00AB90"/>
    <a:srgbClr val="009999"/>
    <a:srgbClr val="4AA897"/>
    <a:srgbClr val="FFFFFF"/>
    <a:srgbClr val="6FBC85"/>
    <a:srgbClr val="61B984"/>
    <a:srgbClr val="62A697"/>
    <a:srgbClr val="F1E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0" autoAdjust="0"/>
    <p:restoredTop sz="94518" autoAdjust="0"/>
  </p:normalViewPr>
  <p:slideViewPr>
    <p:cSldViewPr snapToGrid="0">
      <p:cViewPr varScale="1">
        <p:scale>
          <a:sx n="85" d="100"/>
          <a:sy n="85" d="100"/>
        </p:scale>
        <p:origin x="2344" y="168"/>
      </p:cViewPr>
      <p:guideLst>
        <p:guide orient="horz" pos="799"/>
        <p:guide pos="295"/>
        <p:guide orient="horz" pos="2228"/>
      </p:guideLst>
    </p:cSldViewPr>
  </p:slideViewPr>
  <p:outlineViewPr>
    <p:cViewPr>
      <p:scale>
        <a:sx n="33" d="100"/>
        <a:sy n="33" d="100"/>
      </p:scale>
      <p:origin x="0" y="-3336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3" d="100"/>
          <a:sy n="73" d="100"/>
        </p:scale>
        <p:origin x="23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72FCE4B-6F30-6742-9623-DE6E2CE0890A}" type="datetimeFigureOut">
              <a:rPr lang="nl-NL" smtClean="0"/>
              <a:t>12-07-18</a:t>
            </a:fld>
            <a:endParaRPr lang="nl-NL" dirty="0"/>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8D801B-AD59-5647-A290-E4559DDD23BD}" type="slidenum">
              <a:rPr lang="nl-NL" smtClean="0"/>
              <a:t>‹#›</a:t>
            </a:fld>
            <a:endParaRPr lang="nl-NL" dirty="0"/>
          </a:p>
        </p:txBody>
      </p:sp>
    </p:spTree>
    <p:extLst>
      <p:ext uri="{BB962C8B-B14F-4D97-AF65-F5344CB8AC3E}">
        <p14:creationId xmlns:p14="http://schemas.microsoft.com/office/powerpoint/2010/main" val="883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1</a:t>
            </a:fld>
            <a:endParaRPr lang="nl-NL" dirty="0"/>
          </a:p>
        </p:txBody>
      </p:sp>
    </p:spTree>
    <p:extLst>
      <p:ext uri="{BB962C8B-B14F-4D97-AF65-F5344CB8AC3E}">
        <p14:creationId xmlns:p14="http://schemas.microsoft.com/office/powerpoint/2010/main" val="178881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11</a:t>
            </a:fld>
            <a:endParaRPr lang="nl-NL" dirty="0"/>
          </a:p>
        </p:txBody>
      </p:sp>
    </p:spTree>
    <p:extLst>
      <p:ext uri="{BB962C8B-B14F-4D97-AF65-F5344CB8AC3E}">
        <p14:creationId xmlns:p14="http://schemas.microsoft.com/office/powerpoint/2010/main" val="233342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Tx/>
              <a:buNone/>
              <a:tabLst/>
              <a:defRPr/>
            </a:pPr>
            <a:r>
              <a:rPr lang="en-US" baseline="0" dirty="0"/>
              <a:t>Last April, we </a:t>
            </a:r>
            <a:r>
              <a:rPr lang="en-US" baseline="0" noProof="0" dirty="0"/>
              <a:t>published</a:t>
            </a:r>
            <a:r>
              <a:rPr lang="en-US" baseline="0" dirty="0"/>
              <a:t> our first Global Gender Equality report and Ranking. We will update this report annually- presenting the top 200 companies scoring highest on gender equality.</a:t>
            </a:r>
          </a:p>
          <a:p>
            <a:pPr marL="685800" marR="0" lvl="1" indent="-228600" algn="l" defTabSz="914400" rtl="0" eaLnBrk="1" fontAlgn="auto" latinLnBrk="0" hangingPunct="1">
              <a:lnSpc>
                <a:spcPct val="100000"/>
              </a:lnSpc>
              <a:spcBef>
                <a:spcPts val="0"/>
              </a:spcBef>
              <a:spcAft>
                <a:spcPts val="0"/>
              </a:spcAft>
              <a:buClrTx/>
              <a:buSzTx/>
              <a:buFontTx/>
              <a:buNone/>
              <a:tabLst/>
              <a:defRPr/>
            </a:pPr>
            <a:r>
              <a:rPr lang="en-US" baseline="0" dirty="0"/>
              <a:t>Last April- no company scored higher than a B- showing there is still a lot of work to be done on gender parity in the workplace.</a:t>
            </a:r>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12</a:t>
            </a:fld>
            <a:endParaRPr lang="nl-NL" dirty="0"/>
          </a:p>
        </p:txBody>
      </p:sp>
    </p:spTree>
    <p:extLst>
      <p:ext uri="{BB962C8B-B14F-4D97-AF65-F5344CB8AC3E}">
        <p14:creationId xmlns:p14="http://schemas.microsoft.com/office/powerpoint/2010/main" val="39524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08D801B-AD59-5647-A290-E4559DDD23BD}" type="slidenum">
              <a:rPr lang="nl-NL" smtClean="0"/>
              <a:t>13</a:t>
            </a:fld>
            <a:endParaRPr lang="nl-NL" dirty="0"/>
          </a:p>
        </p:txBody>
      </p:sp>
    </p:spTree>
    <p:extLst>
      <p:ext uri="{BB962C8B-B14F-4D97-AF65-F5344CB8AC3E}">
        <p14:creationId xmlns:p14="http://schemas.microsoft.com/office/powerpoint/2010/main" val="37863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14</a:t>
            </a:fld>
            <a:endParaRPr lang="nl-NL" dirty="0"/>
          </a:p>
        </p:txBody>
      </p:sp>
    </p:spTree>
    <p:extLst>
      <p:ext uri="{BB962C8B-B14F-4D97-AF65-F5344CB8AC3E}">
        <p14:creationId xmlns:p14="http://schemas.microsoft.com/office/powerpoint/2010/main" val="320754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nl-NL" baseline="0"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15</a:t>
            </a:fld>
            <a:endParaRPr lang="nl-NL"/>
          </a:p>
        </p:txBody>
      </p:sp>
    </p:spTree>
    <p:extLst>
      <p:ext uri="{BB962C8B-B14F-4D97-AF65-F5344CB8AC3E}">
        <p14:creationId xmlns:p14="http://schemas.microsoft.com/office/powerpoint/2010/main" val="415813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nl-NL" baseline="0"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16</a:t>
            </a:fld>
            <a:endParaRPr lang="nl-NL"/>
          </a:p>
        </p:txBody>
      </p:sp>
    </p:spTree>
    <p:extLst>
      <p:ext uri="{BB962C8B-B14F-4D97-AF65-F5344CB8AC3E}">
        <p14:creationId xmlns:p14="http://schemas.microsoft.com/office/powerpoint/2010/main" val="563545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nl-NL" baseline="0"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17</a:t>
            </a:fld>
            <a:endParaRPr lang="nl-NL"/>
          </a:p>
        </p:txBody>
      </p:sp>
    </p:spTree>
    <p:extLst>
      <p:ext uri="{BB962C8B-B14F-4D97-AF65-F5344CB8AC3E}">
        <p14:creationId xmlns:p14="http://schemas.microsoft.com/office/powerpoint/2010/main" val="3061492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18</a:t>
            </a:fld>
            <a:endParaRPr lang="nl-NL" dirty="0"/>
          </a:p>
        </p:txBody>
      </p:sp>
    </p:spTree>
    <p:extLst>
      <p:ext uri="{BB962C8B-B14F-4D97-AF65-F5344CB8AC3E}">
        <p14:creationId xmlns:p14="http://schemas.microsoft.com/office/powerpoint/2010/main" val="300875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nl-NL" baseline="0"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19</a:t>
            </a:fld>
            <a:endParaRPr lang="nl-NL"/>
          </a:p>
        </p:txBody>
      </p:sp>
    </p:spTree>
    <p:extLst>
      <p:ext uri="{BB962C8B-B14F-4D97-AF65-F5344CB8AC3E}">
        <p14:creationId xmlns:p14="http://schemas.microsoft.com/office/powerpoint/2010/main" val="3564042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20</a:t>
            </a:fld>
            <a:endParaRPr lang="nl-NL" dirty="0"/>
          </a:p>
        </p:txBody>
      </p:sp>
    </p:spTree>
    <p:extLst>
      <p:ext uri="{BB962C8B-B14F-4D97-AF65-F5344CB8AC3E}">
        <p14:creationId xmlns:p14="http://schemas.microsoft.com/office/powerpoint/2010/main" val="273827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algn="just" fontAlgn="auto">
              <a:spcAft>
                <a:spcPts val="0"/>
              </a:spcAft>
              <a:defRPr/>
            </a:pPr>
            <a:endParaRPr lang="en-GB" sz="1200" dirty="0">
              <a:solidFill>
                <a:srgbClr val="000000"/>
              </a:solidFill>
              <a:cs typeface="quicksand"/>
            </a:endParaRPr>
          </a:p>
          <a:p>
            <a:pPr algn="just" fontAlgn="auto">
              <a:spcAft>
                <a:spcPts val="0"/>
              </a:spcAft>
              <a:defRPr/>
            </a:pPr>
            <a:endParaRPr lang="en-GB" sz="1200" dirty="0">
              <a:solidFill>
                <a:srgbClr val="000000"/>
              </a:solidFill>
              <a:cs typeface="quicksand"/>
            </a:endParaRPr>
          </a:p>
          <a:p>
            <a:pPr algn="just" fontAlgn="auto">
              <a:spcAft>
                <a:spcPts val="0"/>
              </a:spcAft>
              <a:defRPr/>
            </a:pPr>
            <a:endParaRPr lang="en-GB" sz="1200" dirty="0">
              <a:solidFill>
                <a:srgbClr val="000000"/>
              </a:solidFill>
              <a:cs typeface="quicksand"/>
            </a:endParaRPr>
          </a:p>
          <a:p>
            <a:pPr marL="171450" indent="-171450">
              <a:buFont typeface="Arial" charset="0"/>
              <a:buChar char="•"/>
            </a:pPr>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2</a:t>
            </a:fld>
            <a:endParaRPr lang="nl-NL" dirty="0"/>
          </a:p>
        </p:txBody>
      </p:sp>
    </p:spTree>
    <p:extLst>
      <p:ext uri="{BB962C8B-B14F-4D97-AF65-F5344CB8AC3E}">
        <p14:creationId xmlns:p14="http://schemas.microsoft.com/office/powerpoint/2010/main" val="2111573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algn="just" fontAlgn="auto">
              <a:spcAft>
                <a:spcPts val="0"/>
              </a:spcAft>
              <a:defRPr/>
            </a:pPr>
            <a:endParaRPr lang="en-GB" sz="1200" dirty="0">
              <a:solidFill>
                <a:srgbClr val="000000"/>
              </a:solidFill>
              <a:cs typeface="quicksand"/>
            </a:endParaRPr>
          </a:p>
          <a:p>
            <a:pPr algn="just" fontAlgn="auto">
              <a:spcAft>
                <a:spcPts val="0"/>
              </a:spcAft>
              <a:defRPr/>
            </a:pPr>
            <a:endParaRPr lang="en-GB" sz="1200" dirty="0">
              <a:solidFill>
                <a:srgbClr val="000000"/>
              </a:solidFill>
              <a:cs typeface="quicksand"/>
            </a:endParaRPr>
          </a:p>
          <a:p>
            <a:pPr algn="just" fontAlgn="auto">
              <a:spcAft>
                <a:spcPts val="0"/>
              </a:spcAft>
              <a:defRPr/>
            </a:pPr>
            <a:endParaRPr lang="en-GB" sz="1200" dirty="0">
              <a:solidFill>
                <a:srgbClr val="000000"/>
              </a:solidFill>
              <a:cs typeface="quicksand"/>
            </a:endParaRPr>
          </a:p>
          <a:p>
            <a:pPr marL="171450" indent="-171450">
              <a:buFont typeface="Arial" charset="0"/>
              <a:buChar char="•"/>
            </a:pPr>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21</a:t>
            </a:fld>
            <a:endParaRPr lang="nl-NL" dirty="0"/>
          </a:p>
        </p:txBody>
      </p:sp>
    </p:spTree>
    <p:extLst>
      <p:ext uri="{BB962C8B-B14F-4D97-AF65-F5344CB8AC3E}">
        <p14:creationId xmlns:p14="http://schemas.microsoft.com/office/powerpoint/2010/main" val="1666939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22</a:t>
            </a:fld>
            <a:endParaRPr lang="nl-NL" dirty="0"/>
          </a:p>
        </p:txBody>
      </p:sp>
    </p:spTree>
    <p:extLst>
      <p:ext uri="{BB962C8B-B14F-4D97-AF65-F5344CB8AC3E}">
        <p14:creationId xmlns:p14="http://schemas.microsoft.com/office/powerpoint/2010/main" val="245345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noProof="0"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3</a:t>
            </a:fld>
            <a:endParaRPr lang="nl-NL" dirty="0"/>
          </a:p>
        </p:txBody>
      </p:sp>
    </p:spTree>
    <p:extLst>
      <p:ext uri="{BB962C8B-B14F-4D97-AF65-F5344CB8AC3E}">
        <p14:creationId xmlns:p14="http://schemas.microsoft.com/office/powerpoint/2010/main" val="293583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4</a:t>
            </a:fld>
            <a:endParaRPr lang="nl-NL" dirty="0"/>
          </a:p>
        </p:txBody>
      </p:sp>
    </p:spTree>
    <p:extLst>
      <p:ext uri="{BB962C8B-B14F-4D97-AF65-F5344CB8AC3E}">
        <p14:creationId xmlns:p14="http://schemas.microsoft.com/office/powerpoint/2010/main" val="37371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noProof="0"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5</a:t>
            </a:fld>
            <a:endParaRPr lang="nl-NL" dirty="0"/>
          </a:p>
        </p:txBody>
      </p:sp>
    </p:spTree>
    <p:extLst>
      <p:ext uri="{BB962C8B-B14F-4D97-AF65-F5344CB8AC3E}">
        <p14:creationId xmlns:p14="http://schemas.microsoft.com/office/powerpoint/2010/main" val="196648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6</a:t>
            </a:fld>
            <a:endParaRPr lang="nl-NL" dirty="0"/>
          </a:p>
        </p:txBody>
      </p:sp>
    </p:spTree>
    <p:extLst>
      <p:ext uri="{BB962C8B-B14F-4D97-AF65-F5344CB8AC3E}">
        <p14:creationId xmlns:p14="http://schemas.microsoft.com/office/powerpoint/2010/main" val="115867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7</a:t>
            </a:fld>
            <a:endParaRPr lang="nl-NL" dirty="0"/>
          </a:p>
        </p:txBody>
      </p:sp>
    </p:spTree>
    <p:extLst>
      <p:ext uri="{BB962C8B-B14F-4D97-AF65-F5344CB8AC3E}">
        <p14:creationId xmlns:p14="http://schemas.microsoft.com/office/powerpoint/2010/main" val="68895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08D801B-AD59-5647-A290-E4559DDD23BD}" type="slidenum">
              <a:rPr lang="nl-NL" smtClean="0"/>
              <a:t>8</a:t>
            </a:fld>
            <a:endParaRPr lang="nl-NL" dirty="0"/>
          </a:p>
        </p:txBody>
      </p:sp>
    </p:spTree>
    <p:extLst>
      <p:ext uri="{BB962C8B-B14F-4D97-AF65-F5344CB8AC3E}">
        <p14:creationId xmlns:p14="http://schemas.microsoft.com/office/powerpoint/2010/main" val="211099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GB" sz="1200" dirty="0">
                <a:solidFill>
                  <a:srgbClr val="000000"/>
                </a:solidFill>
                <a:cs typeface="quicksand"/>
              </a:rPr>
              <a:t>The Equileap</a:t>
            </a:r>
            <a:r>
              <a:rPr lang="en-GB" sz="1200" baseline="0" dirty="0">
                <a:solidFill>
                  <a:srgbClr val="000000"/>
                </a:solidFill>
                <a:cs typeface="quicksand"/>
              </a:rPr>
              <a:t> Gender Equality Scorecard has 4 categories and a total of 19 individual criteria.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GB" sz="1200" baseline="0" dirty="0">
              <a:solidFill>
                <a:srgbClr val="000000"/>
              </a:solidFill>
              <a:cs typeface="quicksand"/>
            </a:endParaRP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GB" sz="1200" baseline="0" dirty="0">
                <a:solidFill>
                  <a:srgbClr val="000000"/>
                </a:solidFill>
                <a:cs typeface="quicksand"/>
              </a:rPr>
              <a:t>For Equileap, gender equality means going beyond just counting women on boards. We believe that gender balance at the leadership level is important, and we surely measure it, but it is not the only issue that needs improvement when we talk about gender parity in the workforce. This is why we also look at issues such as fair and equal compensation, parental leave for both mother and fathers, flexible work and supplier diversity, among others. </a:t>
            </a:r>
            <a:endParaRPr lang="en-GB" sz="1200" dirty="0">
              <a:solidFill>
                <a:srgbClr val="000000"/>
              </a:solidFill>
              <a:cs typeface="quicksand"/>
            </a:endParaRP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nl-NL" dirty="0"/>
          </a:p>
        </p:txBody>
      </p:sp>
      <p:sp>
        <p:nvSpPr>
          <p:cNvPr id="4" name="Tijdelijke aanduiding voor dianummer 3"/>
          <p:cNvSpPr>
            <a:spLocks noGrp="1"/>
          </p:cNvSpPr>
          <p:nvPr>
            <p:ph type="sldNum" sz="quarter" idx="10"/>
          </p:nvPr>
        </p:nvSpPr>
        <p:spPr/>
        <p:txBody>
          <a:bodyPr/>
          <a:lstStyle/>
          <a:p>
            <a:fld id="{708D801B-AD59-5647-A290-E4559DDD23BD}" type="slidenum">
              <a:rPr lang="nl-NL" smtClean="0"/>
              <a:t>9</a:t>
            </a:fld>
            <a:endParaRPr lang="nl-NL" dirty="0"/>
          </a:p>
        </p:txBody>
      </p:sp>
    </p:spTree>
    <p:extLst>
      <p:ext uri="{BB962C8B-B14F-4D97-AF65-F5344CB8AC3E}">
        <p14:creationId xmlns:p14="http://schemas.microsoft.com/office/powerpoint/2010/main" val="1040859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Image 11" descr="image-couv.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9144000" cy="5507831"/>
          </a:xfrm>
          <a:prstGeom prst="rect">
            <a:avLst/>
          </a:prstGeom>
        </p:spPr>
      </p:pic>
      <p:sp>
        <p:nvSpPr>
          <p:cNvPr id="14" name="Rectangle 13"/>
          <p:cNvSpPr/>
          <p:nvPr userDrawn="1"/>
        </p:nvSpPr>
        <p:spPr>
          <a:xfrm>
            <a:off x="0" y="5301208"/>
            <a:ext cx="9144000" cy="1556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8" name="Image 2" descr="logo-couv.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1520" y="5677657"/>
            <a:ext cx="2664296" cy="775681"/>
          </a:xfrm>
          <a:prstGeom prst="rect">
            <a:avLst/>
          </a:prstGeom>
        </p:spPr>
      </p:pic>
      <p:cxnSp>
        <p:nvCxnSpPr>
          <p:cNvPr id="12" name="Connecteur droit 6"/>
          <p:cNvCxnSpPr/>
          <p:nvPr userDrawn="1"/>
        </p:nvCxnSpPr>
        <p:spPr>
          <a:xfrm flipV="1">
            <a:off x="3707904" y="5688632"/>
            <a:ext cx="360040" cy="64807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33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Image 2" descr="dec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356992"/>
            <a:ext cx="3473277" cy="3501008"/>
          </a:xfrm>
          <a:prstGeom prst="rect">
            <a:avLst/>
          </a:prstGeom>
        </p:spPr>
      </p:pic>
      <p:cxnSp>
        <p:nvCxnSpPr>
          <p:cNvPr id="10" name="Connecteur droit 10"/>
          <p:cNvCxnSpPr/>
          <p:nvPr userDrawn="1"/>
        </p:nvCxnSpPr>
        <p:spPr>
          <a:xfrm flipV="1">
            <a:off x="4860033" y="4509122"/>
            <a:ext cx="320035" cy="576063"/>
          </a:xfrm>
          <a:prstGeom prst="line">
            <a:avLst/>
          </a:prstGeom>
          <a:ln/>
        </p:spPr>
        <p:style>
          <a:lnRef idx="1">
            <a:schemeClr val="dk1"/>
          </a:lnRef>
          <a:fillRef idx="0">
            <a:schemeClr val="dk1"/>
          </a:fillRef>
          <a:effectRef idx="0">
            <a:schemeClr val="dk1"/>
          </a:effectRef>
          <a:fontRef idx="minor">
            <a:schemeClr val="tx1"/>
          </a:fontRef>
        </p:style>
      </p:cxnSp>
      <p:sp>
        <p:nvSpPr>
          <p:cNvPr id="11" name="Title 7"/>
          <p:cNvSpPr txBox="1">
            <a:spLocks/>
          </p:cNvSpPr>
          <p:nvPr userDrawn="1"/>
        </p:nvSpPr>
        <p:spPr bwMode="auto">
          <a:xfrm>
            <a:off x="2915816" y="4221088"/>
            <a:ext cx="5828184" cy="108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fontAlgn="auto">
              <a:lnSpc>
                <a:spcPct val="90000"/>
              </a:lnSpc>
              <a:spcAft>
                <a:spcPts val="0"/>
              </a:spcAft>
              <a:defRPr/>
            </a:pPr>
            <a:r>
              <a:rPr lang="de-DE" sz="2800" dirty="0">
                <a:solidFill>
                  <a:sysClr val="windowText" lastClr="000000"/>
                </a:solidFill>
                <a:latin typeface="quicksand"/>
                <a:cs typeface="quicksand"/>
              </a:rPr>
              <a:t>www.equileap.org</a:t>
            </a:r>
          </a:p>
          <a:p>
            <a:pPr algn="r" fontAlgn="auto">
              <a:lnSpc>
                <a:spcPct val="90000"/>
              </a:lnSpc>
              <a:spcAft>
                <a:spcPts val="0"/>
              </a:spcAft>
              <a:defRPr/>
            </a:pPr>
            <a:r>
              <a:rPr lang="de-DE" sz="2800" dirty="0">
                <a:solidFill>
                  <a:sysClr val="windowText" lastClr="000000"/>
                </a:solidFill>
                <a:latin typeface="quicksand"/>
                <a:cs typeface="quicksand"/>
              </a:rPr>
              <a:t>info@equileap.org</a:t>
            </a:r>
            <a:endParaRPr lang="en-GB" sz="2800" dirty="0">
              <a:solidFill>
                <a:sysClr val="windowText" lastClr="000000"/>
              </a:solidFill>
              <a:latin typeface="quicksand"/>
              <a:cs typeface="quicksand"/>
            </a:endParaRPr>
          </a:p>
        </p:txBody>
      </p:sp>
      <p:sp>
        <p:nvSpPr>
          <p:cNvPr id="13" name="Title 7"/>
          <p:cNvSpPr txBox="1">
            <a:spLocks/>
          </p:cNvSpPr>
          <p:nvPr userDrawn="1"/>
        </p:nvSpPr>
        <p:spPr bwMode="auto">
          <a:xfrm>
            <a:off x="6588224" y="6165304"/>
            <a:ext cx="2155776" cy="6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fontAlgn="auto">
              <a:lnSpc>
                <a:spcPct val="90000"/>
              </a:lnSpc>
              <a:spcAft>
                <a:spcPts val="0"/>
              </a:spcAft>
              <a:defRPr/>
            </a:pPr>
            <a:r>
              <a:rPr lang="de-DE" sz="1000" b="1" dirty="0">
                <a:solidFill>
                  <a:sysClr val="windowText" lastClr="000000"/>
                </a:solidFill>
                <a:latin typeface="quicksand"/>
                <a:cs typeface="quicksand"/>
              </a:rPr>
              <a:t>Copyright 2017 Equileap</a:t>
            </a:r>
            <a:endParaRPr lang="en-GB" sz="1000" b="1" dirty="0">
              <a:solidFill>
                <a:sysClr val="windowText" lastClr="000000"/>
              </a:solidFill>
              <a:latin typeface="quicksand"/>
              <a:cs typeface="quicksand"/>
            </a:endParaRPr>
          </a:p>
        </p:txBody>
      </p:sp>
    </p:spTree>
    <p:extLst>
      <p:ext uri="{BB962C8B-B14F-4D97-AF65-F5344CB8AC3E}">
        <p14:creationId xmlns:p14="http://schemas.microsoft.com/office/powerpoint/2010/main" val="369933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5" name="Rectangle 14"/>
          <p:cNvSpPr/>
          <p:nvPr userDrawn="1"/>
        </p:nvSpPr>
        <p:spPr>
          <a:xfrm>
            <a:off x="0" y="-27384"/>
            <a:ext cx="9144000" cy="6885384"/>
          </a:xfrm>
          <a:prstGeom prst="rect">
            <a:avLst/>
          </a:prstGeom>
          <a:solidFill>
            <a:srgbClr val="00AF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5" name="Image 2" descr="dec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356992"/>
            <a:ext cx="3473277" cy="3501008"/>
          </a:xfrm>
          <a:prstGeom prst="rect">
            <a:avLst/>
          </a:prstGeom>
        </p:spPr>
      </p:pic>
      <p:sp>
        <p:nvSpPr>
          <p:cNvPr id="7" name="Title 7"/>
          <p:cNvSpPr txBox="1">
            <a:spLocks/>
          </p:cNvSpPr>
          <p:nvPr userDrawn="1"/>
        </p:nvSpPr>
        <p:spPr bwMode="auto">
          <a:xfrm>
            <a:off x="2915816" y="4221088"/>
            <a:ext cx="5828184" cy="108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fontAlgn="auto">
              <a:lnSpc>
                <a:spcPct val="90000"/>
              </a:lnSpc>
              <a:spcAft>
                <a:spcPts val="0"/>
              </a:spcAft>
              <a:defRPr/>
            </a:pPr>
            <a:r>
              <a:rPr lang="de-DE" sz="2800" dirty="0">
                <a:solidFill>
                  <a:schemeClr val="bg1"/>
                </a:solidFill>
                <a:latin typeface="quicksand"/>
                <a:cs typeface="quicksand"/>
              </a:rPr>
              <a:t>www.equileap.org</a:t>
            </a:r>
          </a:p>
          <a:p>
            <a:pPr algn="r" fontAlgn="auto">
              <a:lnSpc>
                <a:spcPct val="90000"/>
              </a:lnSpc>
              <a:spcAft>
                <a:spcPts val="0"/>
              </a:spcAft>
              <a:defRPr/>
            </a:pPr>
            <a:r>
              <a:rPr lang="de-DE" sz="2800" dirty="0">
                <a:solidFill>
                  <a:schemeClr val="bg1"/>
                </a:solidFill>
                <a:latin typeface="quicksand"/>
                <a:cs typeface="quicksand"/>
              </a:rPr>
              <a:t>info@equileap.org</a:t>
            </a:r>
            <a:endParaRPr lang="en-GB" sz="2800" dirty="0">
              <a:solidFill>
                <a:schemeClr val="bg1"/>
              </a:solidFill>
              <a:latin typeface="quicksand"/>
              <a:cs typeface="quicksand"/>
            </a:endParaRPr>
          </a:p>
        </p:txBody>
      </p:sp>
      <p:cxnSp>
        <p:nvCxnSpPr>
          <p:cNvPr id="8" name="Connecteur droit 10"/>
          <p:cNvCxnSpPr/>
          <p:nvPr userDrawn="1"/>
        </p:nvCxnSpPr>
        <p:spPr>
          <a:xfrm flipV="1">
            <a:off x="4860033" y="4509122"/>
            <a:ext cx="320035" cy="57606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itle 7"/>
          <p:cNvSpPr txBox="1">
            <a:spLocks/>
          </p:cNvSpPr>
          <p:nvPr userDrawn="1"/>
        </p:nvSpPr>
        <p:spPr bwMode="auto">
          <a:xfrm>
            <a:off x="6588224" y="6165304"/>
            <a:ext cx="2155776" cy="6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fontAlgn="auto">
              <a:lnSpc>
                <a:spcPct val="90000"/>
              </a:lnSpc>
              <a:spcAft>
                <a:spcPts val="0"/>
              </a:spcAft>
              <a:defRPr/>
            </a:pPr>
            <a:r>
              <a:rPr lang="de-DE" sz="1000" b="1" dirty="0">
                <a:solidFill>
                  <a:schemeClr val="bg1"/>
                </a:solidFill>
                <a:latin typeface="quicksand"/>
                <a:cs typeface="quicksand"/>
              </a:rPr>
              <a:t>Copyright 2017 Equileap</a:t>
            </a:r>
            <a:endParaRPr lang="en-GB" sz="1000" b="1" dirty="0">
              <a:solidFill>
                <a:schemeClr val="bg1"/>
              </a:solidFill>
              <a:latin typeface="quicksand"/>
              <a:cs typeface="quicksand"/>
            </a:endParaRPr>
          </a:p>
        </p:txBody>
      </p:sp>
    </p:spTree>
    <p:extLst>
      <p:ext uri="{BB962C8B-B14F-4D97-AF65-F5344CB8AC3E}">
        <p14:creationId xmlns:p14="http://schemas.microsoft.com/office/powerpoint/2010/main" val="3752704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A unique way to make a difference – August 2017  </a:t>
            </a:r>
          </a:p>
        </p:txBody>
      </p:sp>
      <p:sp>
        <p:nvSpPr>
          <p:cNvPr id="7" name="Slide Number Placeholder 5"/>
          <p:cNvSpPr>
            <a:spLocks noGrp="1"/>
          </p:cNvSpPr>
          <p:nvPr>
            <p:ph type="sldNum" sz="quarter" idx="12"/>
          </p:nvPr>
        </p:nvSpPr>
        <p:spPr/>
        <p:txBody>
          <a:bodyPr/>
          <a:lstStyle>
            <a:lvl1pPr>
              <a:defRPr/>
            </a:lvl1pPr>
          </a:lstStyle>
          <a:p>
            <a:pPr>
              <a:defRPr/>
            </a:pPr>
            <a:fld id="{52A33889-00E8-48A7-BC00-3011E3D53C9D}" type="slidenum">
              <a:rPr lang="en-GB"/>
              <a:pPr>
                <a:defRPr/>
              </a:pPr>
              <a:t>‹#›</a:t>
            </a:fld>
            <a:endParaRPr lang="en-GB" dirty="0"/>
          </a:p>
        </p:txBody>
      </p:sp>
    </p:spTree>
    <p:extLst>
      <p:ext uri="{BB962C8B-B14F-4D97-AF65-F5344CB8AC3E}">
        <p14:creationId xmlns:p14="http://schemas.microsoft.com/office/powerpoint/2010/main" val="56767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A unique way to make a difference – August 2017  </a:t>
            </a:r>
          </a:p>
        </p:txBody>
      </p:sp>
      <p:sp>
        <p:nvSpPr>
          <p:cNvPr id="7" name="Slide Number Placeholder 5"/>
          <p:cNvSpPr>
            <a:spLocks noGrp="1"/>
          </p:cNvSpPr>
          <p:nvPr>
            <p:ph type="sldNum" sz="quarter" idx="12"/>
          </p:nvPr>
        </p:nvSpPr>
        <p:spPr/>
        <p:txBody>
          <a:bodyPr/>
          <a:lstStyle>
            <a:lvl1pPr>
              <a:defRPr/>
            </a:lvl1pPr>
          </a:lstStyle>
          <a:p>
            <a:pPr>
              <a:defRPr/>
            </a:pPr>
            <a:fld id="{02B9868D-059A-4D0C-9C62-6514DF525286}" type="slidenum">
              <a:rPr lang="en-GB"/>
              <a:pPr>
                <a:defRPr/>
              </a:pPr>
              <a:t>‹#›</a:t>
            </a:fld>
            <a:endParaRPr lang="en-GB" dirty="0"/>
          </a:p>
        </p:txBody>
      </p:sp>
    </p:spTree>
    <p:extLst>
      <p:ext uri="{BB962C8B-B14F-4D97-AF65-F5344CB8AC3E}">
        <p14:creationId xmlns:p14="http://schemas.microsoft.com/office/powerpoint/2010/main" val="414815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A unique way to make a difference – August 2017  </a:t>
            </a:r>
          </a:p>
        </p:txBody>
      </p:sp>
      <p:sp>
        <p:nvSpPr>
          <p:cNvPr id="6" name="Slide Number Placeholder 5"/>
          <p:cNvSpPr>
            <a:spLocks noGrp="1"/>
          </p:cNvSpPr>
          <p:nvPr>
            <p:ph type="sldNum" sz="quarter" idx="12"/>
          </p:nvPr>
        </p:nvSpPr>
        <p:spPr/>
        <p:txBody>
          <a:bodyPr/>
          <a:lstStyle>
            <a:lvl1pPr>
              <a:defRPr/>
            </a:lvl1pPr>
          </a:lstStyle>
          <a:p>
            <a:pPr>
              <a:defRPr/>
            </a:pPr>
            <a:fld id="{C9C26105-21BE-404B-A749-0AACB7A95AE0}" type="slidenum">
              <a:rPr lang="en-GB"/>
              <a:pPr>
                <a:defRPr/>
              </a:pPr>
              <a:t>‹#›</a:t>
            </a:fld>
            <a:endParaRPr lang="en-GB" dirty="0"/>
          </a:p>
        </p:txBody>
      </p:sp>
    </p:spTree>
    <p:extLst>
      <p:ext uri="{BB962C8B-B14F-4D97-AF65-F5344CB8AC3E}">
        <p14:creationId xmlns:p14="http://schemas.microsoft.com/office/powerpoint/2010/main" val="4243841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A unique way to make a difference – August 2017  </a:t>
            </a:r>
          </a:p>
        </p:txBody>
      </p:sp>
      <p:sp>
        <p:nvSpPr>
          <p:cNvPr id="6" name="Slide Number Placeholder 5"/>
          <p:cNvSpPr>
            <a:spLocks noGrp="1"/>
          </p:cNvSpPr>
          <p:nvPr>
            <p:ph type="sldNum" sz="quarter" idx="12"/>
          </p:nvPr>
        </p:nvSpPr>
        <p:spPr/>
        <p:txBody>
          <a:bodyPr/>
          <a:lstStyle>
            <a:lvl1pPr>
              <a:defRPr/>
            </a:lvl1pPr>
          </a:lstStyle>
          <a:p>
            <a:pPr>
              <a:defRPr/>
            </a:pPr>
            <a:fld id="{906593F7-EDC7-4329-862D-355E293A34DB}" type="slidenum">
              <a:rPr lang="en-GB"/>
              <a:pPr>
                <a:defRPr/>
              </a:pPr>
              <a:t>‹#›</a:t>
            </a:fld>
            <a:endParaRPr lang="en-GB" dirty="0"/>
          </a:p>
        </p:txBody>
      </p:sp>
    </p:spTree>
    <p:extLst>
      <p:ext uri="{BB962C8B-B14F-4D97-AF65-F5344CB8AC3E}">
        <p14:creationId xmlns:p14="http://schemas.microsoft.com/office/powerpoint/2010/main" val="404739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Image 12" descr="image-couv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9144000" cy="5507831"/>
          </a:xfrm>
          <a:prstGeom prst="rect">
            <a:avLst/>
          </a:prstGeom>
        </p:spPr>
      </p:pic>
      <p:sp>
        <p:nvSpPr>
          <p:cNvPr id="14" name="Rectangle 13"/>
          <p:cNvSpPr/>
          <p:nvPr userDrawn="1"/>
        </p:nvSpPr>
        <p:spPr>
          <a:xfrm>
            <a:off x="0" y="5301208"/>
            <a:ext cx="9144000" cy="1556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12" name="Connecteur droit 6"/>
          <p:cNvCxnSpPr/>
          <p:nvPr userDrawn="1"/>
        </p:nvCxnSpPr>
        <p:spPr>
          <a:xfrm flipV="1">
            <a:off x="3707904" y="5688632"/>
            <a:ext cx="360040" cy="64807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8" name="Image 2" descr="logo-couv.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1520" y="5677657"/>
            <a:ext cx="2664296" cy="775681"/>
          </a:xfrm>
          <a:prstGeom prst="rect">
            <a:avLst/>
          </a:prstGeom>
        </p:spPr>
      </p:pic>
    </p:spTree>
    <p:extLst>
      <p:ext uri="{BB962C8B-B14F-4D97-AF65-F5344CB8AC3E}">
        <p14:creationId xmlns:p14="http://schemas.microsoft.com/office/powerpoint/2010/main" val="56507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Image 13" descr="image-sommair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368341" cy="6858000"/>
          </a:xfrm>
          <a:prstGeom prst="rect">
            <a:avLst/>
          </a:prstGeom>
        </p:spPr>
      </p:pic>
      <p:sp>
        <p:nvSpPr>
          <p:cNvPr id="9" name="Title 7"/>
          <p:cNvSpPr>
            <a:spLocks noGrp="1"/>
          </p:cNvSpPr>
          <p:nvPr>
            <p:ph type="ctrTitle"/>
          </p:nvPr>
        </p:nvSpPr>
        <p:spPr>
          <a:xfrm>
            <a:off x="3563888" y="620688"/>
            <a:ext cx="5108104" cy="1080120"/>
          </a:xfrm>
        </p:spPr>
        <p:txBody>
          <a:bodyPr rtlCol="0">
            <a:normAutofit/>
          </a:bodyPr>
          <a:lstStyle>
            <a:lvl1pPr algn="r" fontAlgn="auto">
              <a:lnSpc>
                <a:spcPct val="90000"/>
              </a:lnSpc>
              <a:spcAft>
                <a:spcPts val="0"/>
              </a:spcAft>
              <a:defRPr/>
            </a:lvl1pPr>
          </a:lstStyle>
          <a:p>
            <a:pPr algn="r" fontAlgn="auto">
              <a:lnSpc>
                <a:spcPct val="90000"/>
              </a:lnSpc>
              <a:spcAft>
                <a:spcPts val="0"/>
              </a:spcAft>
              <a:defRPr/>
            </a:pPr>
            <a:r>
              <a:rPr lang="de-DE" sz="2800" dirty="0">
                <a:latin typeface="quicksand"/>
                <a:cs typeface="quicksand"/>
              </a:rPr>
              <a:t>TABLE OF CONTENTS</a:t>
            </a:r>
            <a:endParaRPr lang="en-GB" sz="1400" dirty="0">
              <a:solidFill>
                <a:srgbClr val="00AFCB"/>
              </a:solidFill>
              <a:latin typeface="quicksand"/>
              <a:cs typeface="quicksand"/>
            </a:endParaRPr>
          </a:p>
        </p:txBody>
      </p:sp>
    </p:spTree>
    <p:extLst>
      <p:ext uri="{BB962C8B-B14F-4D97-AF65-F5344CB8AC3E}">
        <p14:creationId xmlns:p14="http://schemas.microsoft.com/office/powerpoint/2010/main" val="2465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057600" y="2646040"/>
            <a:ext cx="5086400" cy="1143000"/>
          </a:xfrm>
        </p:spPr>
        <p:txBody>
          <a:bodyPr/>
          <a:lstStyle>
            <a:lvl1pPr algn="l">
              <a:defRPr sz="3600"/>
            </a:lvl1pPr>
          </a:lstStyle>
          <a:p>
            <a:r>
              <a:rPr lang="en-US"/>
              <a:t>CLICK TO EDIT</a:t>
            </a:r>
            <a:endParaRPr lang="en-GB"/>
          </a:p>
        </p:txBody>
      </p:sp>
      <p:cxnSp>
        <p:nvCxnSpPr>
          <p:cNvPr id="11" name="Connecteur droit 11"/>
          <p:cNvCxnSpPr/>
          <p:nvPr userDrawn="1"/>
        </p:nvCxnSpPr>
        <p:spPr>
          <a:xfrm flipV="1">
            <a:off x="3643899" y="2924944"/>
            <a:ext cx="280031" cy="50405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Image 2" descr="dec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356992"/>
            <a:ext cx="3473277" cy="3501008"/>
          </a:xfrm>
          <a:prstGeom prst="rect">
            <a:avLst/>
          </a:prstGeom>
        </p:spPr>
      </p:pic>
    </p:spTree>
    <p:extLst>
      <p:ext uri="{BB962C8B-B14F-4D97-AF65-F5344CB8AC3E}">
        <p14:creationId xmlns:p14="http://schemas.microsoft.com/office/powerpoint/2010/main" val="371800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p:cNvSpPr/>
          <p:nvPr userDrawn="1"/>
        </p:nvSpPr>
        <p:spPr>
          <a:xfrm>
            <a:off x="0" y="-27384"/>
            <a:ext cx="9144000" cy="6885384"/>
          </a:xfrm>
          <a:prstGeom prst="rect">
            <a:avLst/>
          </a:prstGeom>
          <a:solidFill>
            <a:srgbClr val="00AF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Title 1"/>
          <p:cNvSpPr>
            <a:spLocks noGrp="1"/>
          </p:cNvSpPr>
          <p:nvPr>
            <p:ph type="title" hasCustomPrompt="1"/>
          </p:nvPr>
        </p:nvSpPr>
        <p:spPr>
          <a:xfrm>
            <a:off x="4057600" y="2636912"/>
            <a:ext cx="5086400" cy="1143000"/>
          </a:xfrm>
        </p:spPr>
        <p:txBody>
          <a:bodyPr/>
          <a:lstStyle>
            <a:lvl1pPr algn="l">
              <a:defRPr sz="3600">
                <a:solidFill>
                  <a:schemeClr val="bg1"/>
                </a:solidFill>
              </a:defRPr>
            </a:lvl1pPr>
          </a:lstStyle>
          <a:p>
            <a:r>
              <a:rPr lang="en-US"/>
              <a:t>CLICK TO EDIT</a:t>
            </a:r>
            <a:endParaRPr lang="en-GB"/>
          </a:p>
        </p:txBody>
      </p:sp>
      <p:cxnSp>
        <p:nvCxnSpPr>
          <p:cNvPr id="11" name="Connecteur droit 11"/>
          <p:cNvCxnSpPr/>
          <p:nvPr userDrawn="1"/>
        </p:nvCxnSpPr>
        <p:spPr>
          <a:xfrm flipV="1">
            <a:off x="3643899" y="2924944"/>
            <a:ext cx="280031" cy="504056"/>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Image 2" descr="dec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356992"/>
            <a:ext cx="3473277" cy="3501008"/>
          </a:xfrm>
          <a:prstGeom prst="rect">
            <a:avLst/>
          </a:prstGeom>
        </p:spPr>
      </p:pic>
    </p:spTree>
    <p:extLst>
      <p:ext uri="{BB962C8B-B14F-4D97-AF65-F5344CB8AC3E}">
        <p14:creationId xmlns:p14="http://schemas.microsoft.com/office/powerpoint/2010/main" val="19765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857" y="282420"/>
            <a:ext cx="8029579" cy="698308"/>
          </a:xfrm>
        </p:spPr>
        <p:txBody>
          <a:bodyPr/>
          <a:lstStyle>
            <a:lvl1pPr marL="0" marR="0" indent="0" algn="r" defTabSz="914354" rtl="0" eaLnBrk="1" fontAlgn="base" latinLnBrk="0" hangingPunct="1">
              <a:lnSpc>
                <a:spcPct val="100000"/>
              </a:lnSpc>
              <a:spcBef>
                <a:spcPct val="0"/>
              </a:spcBef>
              <a:spcAft>
                <a:spcPct val="0"/>
              </a:spcAft>
              <a:buClrTx/>
              <a:buSzTx/>
              <a:buFontTx/>
              <a:buNone/>
              <a:tabLst/>
              <a:defRPr sz="1400"/>
            </a:lvl1pPr>
          </a:lstStyle>
          <a:p>
            <a:r>
              <a:rPr lang="en-US"/>
              <a:t>CLICK TO EDIT MASTER TITLE STYLE</a:t>
            </a:r>
            <a:br>
              <a:rPr lang="en-US"/>
            </a:br>
            <a:r>
              <a:rPr lang="en-US">
                <a:solidFill>
                  <a:srgbClr val="00AFCB"/>
                </a:solidFill>
              </a:rPr>
              <a:t>Click to edit master title style</a:t>
            </a:r>
            <a:br>
              <a:rPr lang="en-GB">
                <a:solidFill>
                  <a:srgbClr val="00AFCB"/>
                </a:solidFill>
              </a:rPr>
            </a:br>
            <a:endParaRPr lang="en-GB"/>
          </a:p>
        </p:txBody>
      </p:sp>
      <p:sp>
        <p:nvSpPr>
          <p:cNvPr id="3" name="Content Placeholder 2"/>
          <p:cNvSpPr>
            <a:spLocks noGrp="1"/>
          </p:cNvSpPr>
          <p:nvPr>
            <p:ph idx="1" hasCustomPrompt="1"/>
          </p:nvPr>
        </p:nvSpPr>
        <p:spPr/>
        <p:txBody>
          <a:bodyPr/>
          <a:lstStyle>
            <a:lvl1pPr marL="0" indent="0">
              <a:buNone/>
              <a:defRPr sz="1600"/>
            </a:lvl1pPr>
            <a:lvl2pPr marL="742913" indent="-285737">
              <a:buFontTx/>
              <a:buBlip>
                <a:blip r:embed="rId2"/>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67544"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 – August 2017 </a:t>
            </a:r>
            <a:endParaRPr lang="en-GB" dirty="0">
              <a:solidFill>
                <a:schemeClr val="bg1">
                  <a:lumMod val="65000"/>
                </a:schemeClr>
              </a:solidFill>
              <a:cs typeface="quicksand"/>
            </a:endParaRPr>
          </a:p>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75E769A-1DFE-4877-B1EC-A6C0A8CA70F8}" type="slidenum">
              <a:rPr lang="en-GB" smtClean="0"/>
              <a:pPr>
                <a:defRPr/>
              </a:pPr>
              <a:t>‹#›</a:t>
            </a:fld>
            <a:endParaRPr lang="en-GB" dirty="0"/>
          </a:p>
        </p:txBody>
      </p:sp>
      <p:cxnSp>
        <p:nvCxnSpPr>
          <p:cNvPr id="11" name="Connecteur droit 11"/>
          <p:cNvCxnSpPr/>
          <p:nvPr userDrawn="1"/>
        </p:nvCxnSpPr>
        <p:spPr>
          <a:xfrm flipV="1">
            <a:off x="8476435" y="332656"/>
            <a:ext cx="200023" cy="3600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5"/>
          <p:cNvCxnSpPr/>
          <p:nvPr userDrawn="1"/>
        </p:nvCxnSpPr>
        <p:spPr>
          <a:xfrm>
            <a:off x="467544" y="6309320"/>
            <a:ext cx="432048" cy="0"/>
          </a:xfrm>
          <a:prstGeom prst="line">
            <a:avLst/>
          </a:prstGeom>
          <a:ln w="285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93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2"/>
          </p:nvPr>
        </p:nvSpPr>
        <p:spPr/>
        <p:txBody>
          <a:bodyPr/>
          <a:lstStyle>
            <a:lvl1pPr>
              <a:defRPr/>
            </a:lvl1pPr>
          </a:lstStyle>
          <a:p>
            <a:pPr>
              <a:defRPr/>
            </a:pPr>
            <a:fld id="{E3DA611E-20ED-4B3D-9125-F78FB0AF1BF6}" type="slidenum">
              <a:rPr lang="en-GB"/>
              <a:pPr>
                <a:defRPr/>
              </a:pPr>
              <a:t>‹#›</a:t>
            </a:fld>
            <a:endParaRPr lang="en-GB" dirty="0"/>
          </a:p>
        </p:txBody>
      </p:sp>
      <p:sp>
        <p:nvSpPr>
          <p:cNvPr id="8" name="Title 1"/>
          <p:cNvSpPr>
            <a:spLocks noGrp="1"/>
          </p:cNvSpPr>
          <p:nvPr>
            <p:ph type="title" hasCustomPrompt="1"/>
          </p:nvPr>
        </p:nvSpPr>
        <p:spPr>
          <a:xfrm>
            <a:off x="446857" y="282420"/>
            <a:ext cx="8029579" cy="698308"/>
          </a:xfrm>
        </p:spPr>
        <p:txBody>
          <a:bodyPr/>
          <a:lstStyle>
            <a:lvl1pPr marL="0" marR="0" indent="0" algn="r" defTabSz="914354" rtl="0" eaLnBrk="1" fontAlgn="base" latinLnBrk="0" hangingPunct="1">
              <a:lnSpc>
                <a:spcPct val="100000"/>
              </a:lnSpc>
              <a:spcBef>
                <a:spcPct val="0"/>
              </a:spcBef>
              <a:spcAft>
                <a:spcPct val="0"/>
              </a:spcAft>
              <a:buClrTx/>
              <a:buSzTx/>
              <a:buFontTx/>
              <a:buNone/>
              <a:tabLst/>
              <a:defRPr sz="1400"/>
            </a:lvl1pPr>
          </a:lstStyle>
          <a:p>
            <a:r>
              <a:rPr lang="en-US"/>
              <a:t>CLICK TO EDIT MASTER TITLE STYLE</a:t>
            </a:r>
            <a:br>
              <a:rPr lang="en-US"/>
            </a:br>
            <a:r>
              <a:rPr lang="en-US">
                <a:solidFill>
                  <a:srgbClr val="00AFCB"/>
                </a:solidFill>
              </a:rPr>
              <a:t>Click to edit master title style</a:t>
            </a:r>
            <a:br>
              <a:rPr lang="en-GB">
                <a:solidFill>
                  <a:srgbClr val="00AFCB"/>
                </a:solidFill>
              </a:rPr>
            </a:br>
            <a:endParaRPr lang="en-GB"/>
          </a:p>
        </p:txBody>
      </p:sp>
      <p:cxnSp>
        <p:nvCxnSpPr>
          <p:cNvPr id="9" name="Connecteur droit 11"/>
          <p:cNvCxnSpPr/>
          <p:nvPr userDrawn="1"/>
        </p:nvCxnSpPr>
        <p:spPr>
          <a:xfrm flipV="1">
            <a:off x="8476435" y="332656"/>
            <a:ext cx="200023" cy="3600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5"/>
          <p:cNvCxnSpPr/>
          <p:nvPr userDrawn="1"/>
        </p:nvCxnSpPr>
        <p:spPr>
          <a:xfrm>
            <a:off x="467544" y="6309320"/>
            <a:ext cx="432048" cy="0"/>
          </a:xfrm>
          <a:prstGeom prst="line">
            <a:avLst/>
          </a:prstGeom>
          <a:ln w="285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11"/>
          </p:nvPr>
        </p:nvSpPr>
        <p:spPr>
          <a:xfrm>
            <a:off x="467544"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 – August 2017 </a:t>
            </a:r>
            <a:endParaRPr lang="en-GB" dirty="0">
              <a:solidFill>
                <a:schemeClr val="bg1">
                  <a:lumMod val="65000"/>
                </a:schemeClr>
              </a:solidFill>
              <a:cs typeface="quicksand"/>
            </a:endParaRPr>
          </a:p>
          <a:p>
            <a:pPr>
              <a:defRPr/>
            </a:pPr>
            <a:endParaRPr lang="en-GB" dirty="0"/>
          </a:p>
        </p:txBody>
      </p:sp>
    </p:spTree>
    <p:extLst>
      <p:ext uri="{BB962C8B-B14F-4D97-AF65-F5344CB8AC3E}">
        <p14:creationId xmlns:p14="http://schemas.microsoft.com/office/powerpoint/2010/main" val="144353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7"/>
          <p:cNvSpPr txBox="1">
            <a:spLocks/>
          </p:cNvSpPr>
          <p:nvPr userDrawn="1"/>
        </p:nvSpPr>
        <p:spPr bwMode="auto">
          <a:xfrm>
            <a:off x="3635896" y="188640"/>
            <a:ext cx="4824536"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fontAlgn="auto">
              <a:lnSpc>
                <a:spcPct val="90000"/>
              </a:lnSpc>
              <a:spcAft>
                <a:spcPts val="0"/>
              </a:spcAft>
              <a:defRPr/>
            </a:pPr>
            <a:r>
              <a:rPr lang="de-DE" sz="1400" dirty="0">
                <a:latin typeface="quicksand"/>
                <a:cs typeface="quicksand"/>
              </a:rPr>
              <a:t>CONTACT</a:t>
            </a:r>
          </a:p>
          <a:p>
            <a:pPr algn="r" fontAlgn="auto">
              <a:lnSpc>
                <a:spcPct val="90000"/>
              </a:lnSpc>
              <a:spcAft>
                <a:spcPts val="0"/>
              </a:spcAft>
              <a:defRPr/>
            </a:pPr>
            <a:r>
              <a:rPr lang="en-GB" sz="1400" noProof="0" dirty="0">
                <a:solidFill>
                  <a:srgbClr val="00AFCB"/>
                </a:solidFill>
                <a:latin typeface="quicksand"/>
                <a:cs typeface="quicksand"/>
              </a:rPr>
              <a:t>Get in Touch</a:t>
            </a:r>
          </a:p>
        </p:txBody>
      </p:sp>
      <p:cxnSp>
        <p:nvCxnSpPr>
          <p:cNvPr id="7" name="Connecteur droit 11"/>
          <p:cNvCxnSpPr/>
          <p:nvPr userDrawn="1"/>
        </p:nvCxnSpPr>
        <p:spPr>
          <a:xfrm flipV="1">
            <a:off x="8476435" y="332656"/>
            <a:ext cx="200023" cy="3600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userDrawn="1"/>
        </p:nvSpPr>
        <p:spPr bwMode="auto">
          <a:xfrm>
            <a:off x="467544" y="2204864"/>
            <a:ext cx="3960440" cy="266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FR" sz="1600" b="1" dirty="0">
                <a:solidFill>
                  <a:srgbClr val="000000"/>
                </a:solidFill>
                <a:latin typeface="quicksand"/>
                <a:cs typeface="quicksand"/>
              </a:rPr>
              <a:t>Headquarters</a:t>
            </a:r>
          </a:p>
          <a:p>
            <a:pPr algn="l"/>
            <a:endParaRPr lang="fr-FR" sz="1200" dirty="0">
              <a:solidFill>
                <a:srgbClr val="000000"/>
              </a:solidFill>
              <a:latin typeface="quicksand"/>
              <a:cs typeface="quicksand"/>
            </a:endParaRPr>
          </a:p>
          <a:p>
            <a:pPr algn="l"/>
            <a:r>
              <a:rPr lang="fr-FR" sz="1400" dirty="0">
                <a:solidFill>
                  <a:srgbClr val="00AFCB"/>
                </a:solidFill>
                <a:latin typeface="quicksand"/>
                <a:cs typeface="quicksand"/>
              </a:rPr>
              <a:t>Stichting Equileap Foundation</a:t>
            </a:r>
            <a:endParaRPr lang="fr-FR" sz="1400" dirty="0">
              <a:solidFill>
                <a:srgbClr val="000000"/>
              </a:solidFill>
              <a:latin typeface="quicksand"/>
              <a:cs typeface="quicksand"/>
            </a:endParaRPr>
          </a:p>
          <a:p>
            <a:pPr algn="l"/>
            <a:r>
              <a:rPr lang="fr-FR" sz="1200" dirty="0">
                <a:solidFill>
                  <a:srgbClr val="000000"/>
                </a:solidFill>
                <a:latin typeface="quicksand"/>
                <a:cs typeface="quicksand"/>
              </a:rPr>
              <a:t>Amsterdam, Netherlands	</a:t>
            </a:r>
          </a:p>
          <a:p>
            <a:pPr algn="l"/>
            <a:endParaRPr lang="fr-FR" sz="1200" dirty="0">
              <a:solidFill>
                <a:srgbClr val="000000"/>
              </a:solidFill>
              <a:latin typeface="quicksand"/>
              <a:cs typeface="quicksand"/>
            </a:endParaRPr>
          </a:p>
          <a:p>
            <a:pPr algn="l"/>
            <a:r>
              <a:rPr lang="fr-FR" sz="1400" dirty="0">
                <a:solidFill>
                  <a:srgbClr val="00AFCB"/>
                </a:solidFill>
                <a:latin typeface="quicksand"/>
                <a:cs typeface="quicksand"/>
              </a:rPr>
              <a:t>Equileap Organisation</a:t>
            </a:r>
          </a:p>
          <a:p>
            <a:pPr algn="l"/>
            <a:r>
              <a:rPr lang="fr-FR" sz="1200" dirty="0">
                <a:solidFill>
                  <a:srgbClr val="000000"/>
                </a:solidFill>
                <a:latin typeface="quicksand"/>
                <a:cs typeface="quicksand"/>
              </a:rPr>
              <a:t>London, United Kingdom</a:t>
            </a:r>
          </a:p>
        </p:txBody>
      </p:sp>
      <p:sp>
        <p:nvSpPr>
          <p:cNvPr id="9" name="Content Placeholder 2"/>
          <p:cNvSpPr txBox="1">
            <a:spLocks/>
          </p:cNvSpPr>
          <p:nvPr userDrawn="1"/>
        </p:nvSpPr>
        <p:spPr bwMode="auto">
          <a:xfrm>
            <a:off x="4716016" y="2636914"/>
            <a:ext cx="3960440" cy="266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FR" sz="1600" b="1" dirty="0">
                <a:solidFill>
                  <a:srgbClr val="000000"/>
                </a:solidFill>
                <a:latin typeface="quicksand"/>
                <a:cs typeface="quicksand"/>
              </a:rPr>
              <a:t>Get in touch</a:t>
            </a:r>
          </a:p>
          <a:p>
            <a:pPr algn="l"/>
            <a:endParaRPr lang="fr-FR" sz="1200" dirty="0">
              <a:solidFill>
                <a:srgbClr val="000000"/>
              </a:solidFill>
              <a:latin typeface="quicksand"/>
              <a:cs typeface="quicksand"/>
            </a:endParaRPr>
          </a:p>
          <a:p>
            <a:pPr algn="l"/>
            <a:r>
              <a:rPr lang="it-IT" sz="1200" dirty="0">
                <a:solidFill>
                  <a:srgbClr val="000000"/>
                </a:solidFill>
                <a:latin typeface="quicksand"/>
                <a:cs typeface="quicksand"/>
              </a:rPr>
              <a:t>Phone: 0031 6 22 57 49 73</a:t>
            </a:r>
          </a:p>
          <a:p>
            <a:pPr algn="l"/>
            <a:r>
              <a:rPr lang="it-IT" sz="1200" dirty="0">
                <a:solidFill>
                  <a:srgbClr val="000000"/>
                </a:solidFill>
                <a:latin typeface="quicksand"/>
                <a:cs typeface="quicksand"/>
              </a:rPr>
              <a:t>Email: info@equileap.org</a:t>
            </a:r>
          </a:p>
          <a:p>
            <a:pPr algn="l"/>
            <a:r>
              <a:rPr lang="it-IT" sz="1200" dirty="0">
                <a:solidFill>
                  <a:srgbClr val="000000"/>
                </a:solidFill>
                <a:latin typeface="quicksand"/>
                <a:cs typeface="quicksand"/>
              </a:rPr>
              <a:t>Website: www.equileap.org</a:t>
            </a:r>
          </a:p>
          <a:p>
            <a:pPr algn="l"/>
            <a:endParaRPr lang="it-IT" sz="1200" dirty="0">
              <a:solidFill>
                <a:srgbClr val="000000"/>
              </a:solidFill>
              <a:latin typeface="quicksand"/>
              <a:cs typeface="quicksand"/>
            </a:endParaRPr>
          </a:p>
          <a:p>
            <a:pPr algn="l">
              <a:lnSpc>
                <a:spcPct val="150000"/>
              </a:lnSpc>
            </a:pPr>
            <a:r>
              <a:rPr lang="it-IT" sz="1200" dirty="0">
                <a:solidFill>
                  <a:srgbClr val="000000"/>
                </a:solidFill>
                <a:latin typeface="quicksand"/>
                <a:cs typeface="quicksand"/>
              </a:rPr>
              <a:t>        google.com/+Equileap</a:t>
            </a:r>
          </a:p>
          <a:p>
            <a:pPr algn="l">
              <a:lnSpc>
                <a:spcPct val="150000"/>
              </a:lnSpc>
            </a:pPr>
            <a:r>
              <a:rPr lang="it-IT" sz="1200" dirty="0">
                <a:solidFill>
                  <a:srgbClr val="000000"/>
                </a:solidFill>
                <a:latin typeface="quicksand"/>
                <a:cs typeface="quicksand"/>
              </a:rPr>
              <a:t>        www.linkedin.com/company/equileap</a:t>
            </a:r>
          </a:p>
          <a:p>
            <a:pPr algn="l">
              <a:lnSpc>
                <a:spcPct val="150000"/>
              </a:lnSpc>
            </a:pPr>
            <a:r>
              <a:rPr lang="it-IT" sz="1200" dirty="0">
                <a:solidFill>
                  <a:srgbClr val="000000"/>
                </a:solidFill>
                <a:latin typeface="quicksand"/>
                <a:cs typeface="quicksand"/>
              </a:rPr>
              <a:t>        @equileap</a:t>
            </a:r>
          </a:p>
          <a:p>
            <a:pPr algn="l"/>
            <a:r>
              <a:rPr lang="it-IT" sz="1200" dirty="0">
                <a:solidFill>
                  <a:srgbClr val="000000"/>
                </a:solidFill>
                <a:latin typeface="quicksand"/>
                <a:cs typeface="quicksand"/>
              </a:rPr>
              <a:t>	</a:t>
            </a:r>
            <a:endParaRPr lang="fr-FR" sz="1200" dirty="0">
              <a:solidFill>
                <a:srgbClr val="000000"/>
              </a:solidFill>
              <a:latin typeface="quicksand"/>
              <a:cs typeface="quicksand"/>
            </a:endParaRPr>
          </a:p>
        </p:txBody>
      </p:sp>
      <p:pic>
        <p:nvPicPr>
          <p:cNvPr id="10" name="Image 1" descr="gplus.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88026" y="4077073"/>
            <a:ext cx="312812" cy="312812"/>
          </a:xfrm>
          <a:prstGeom prst="rect">
            <a:avLst/>
          </a:prstGeom>
        </p:spPr>
      </p:pic>
      <p:pic>
        <p:nvPicPr>
          <p:cNvPr id="11" name="Image 2" descr="linkedin.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88026" y="4392664"/>
            <a:ext cx="312812" cy="312812"/>
          </a:xfrm>
          <a:prstGeom prst="rect">
            <a:avLst/>
          </a:prstGeom>
        </p:spPr>
      </p:pic>
      <p:pic>
        <p:nvPicPr>
          <p:cNvPr id="12" name="Image 6" descr="twitter.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88026" y="4712446"/>
            <a:ext cx="312812" cy="312812"/>
          </a:xfrm>
          <a:prstGeom prst="rect">
            <a:avLst/>
          </a:prstGeom>
        </p:spPr>
      </p:pic>
      <p:cxnSp>
        <p:nvCxnSpPr>
          <p:cNvPr id="13" name="Connecteur droit 5"/>
          <p:cNvCxnSpPr/>
          <p:nvPr userDrawn="1"/>
        </p:nvCxnSpPr>
        <p:spPr>
          <a:xfrm>
            <a:off x="467544" y="6309320"/>
            <a:ext cx="432048" cy="0"/>
          </a:xfrm>
          <a:prstGeom prst="line">
            <a:avLst/>
          </a:prstGeom>
          <a:ln w="285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66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7"/>
          <p:cNvSpPr txBox="1">
            <a:spLocks/>
          </p:cNvSpPr>
          <p:nvPr userDrawn="1"/>
        </p:nvSpPr>
        <p:spPr bwMode="auto">
          <a:xfrm>
            <a:off x="3635896" y="188640"/>
            <a:ext cx="4824536"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fontAlgn="auto">
              <a:lnSpc>
                <a:spcPct val="90000"/>
              </a:lnSpc>
              <a:spcAft>
                <a:spcPts val="0"/>
              </a:spcAft>
              <a:defRPr/>
            </a:pPr>
            <a:r>
              <a:rPr lang="de-DE" sz="1400" dirty="0">
                <a:latin typeface="quicksand"/>
                <a:cs typeface="quicksand"/>
              </a:rPr>
              <a:t>ORGANISATION</a:t>
            </a:r>
            <a:r>
              <a:rPr lang="de-DE" sz="1400" baseline="0" dirty="0">
                <a:latin typeface="quicksand"/>
                <a:cs typeface="quicksand"/>
              </a:rPr>
              <a:t> &amp; TEAM</a:t>
            </a:r>
            <a:endParaRPr lang="de-DE" sz="1400" dirty="0">
              <a:latin typeface="quicksand"/>
              <a:cs typeface="quicksand"/>
            </a:endParaRPr>
          </a:p>
          <a:p>
            <a:pPr algn="r" fontAlgn="auto">
              <a:lnSpc>
                <a:spcPct val="90000"/>
              </a:lnSpc>
              <a:spcAft>
                <a:spcPts val="0"/>
              </a:spcAft>
              <a:defRPr/>
            </a:pPr>
            <a:r>
              <a:rPr lang="de-DE" sz="1400" dirty="0">
                <a:solidFill>
                  <a:srgbClr val="00AFCB"/>
                </a:solidFill>
                <a:latin typeface="quicksand"/>
                <a:cs typeface="quicksand"/>
              </a:rPr>
              <a:t>Supported by</a:t>
            </a:r>
            <a:endParaRPr lang="en-GB" sz="1400" dirty="0">
              <a:solidFill>
                <a:srgbClr val="00AFCB"/>
              </a:solidFill>
              <a:latin typeface="quicksand"/>
              <a:cs typeface="quicksand"/>
            </a:endParaRPr>
          </a:p>
        </p:txBody>
      </p:sp>
      <p:cxnSp>
        <p:nvCxnSpPr>
          <p:cNvPr id="11" name="Connecteur droit 11"/>
          <p:cNvCxnSpPr/>
          <p:nvPr userDrawn="1"/>
        </p:nvCxnSpPr>
        <p:spPr>
          <a:xfrm flipV="1">
            <a:off x="8476435" y="332656"/>
            <a:ext cx="200023" cy="3600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5"/>
          <p:cNvCxnSpPr/>
          <p:nvPr userDrawn="1"/>
        </p:nvCxnSpPr>
        <p:spPr>
          <a:xfrm>
            <a:off x="467544" y="6309320"/>
            <a:ext cx="432048" cy="0"/>
          </a:xfrm>
          <a:prstGeom prst="line">
            <a:avLst/>
          </a:prstGeom>
          <a:ln w="285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userDrawn="1"/>
        </p:nvSpPr>
        <p:spPr bwMode="auto">
          <a:xfrm>
            <a:off x="467544" y="2492896"/>
            <a:ext cx="8208912" cy="72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sz="2000" b="1" dirty="0">
                <a:solidFill>
                  <a:schemeClr val="tx1"/>
                </a:solidFill>
                <a:latin typeface="quicksand"/>
                <a:cs typeface="quicksand"/>
              </a:rPr>
              <a:t>Equileap is delighted to be supported by leading, key organisations worldwide acting as Partners and Funders</a:t>
            </a:r>
            <a:endParaRPr lang="en-GB" sz="1600" dirty="0">
              <a:solidFill>
                <a:srgbClr val="000000"/>
              </a:solidFill>
              <a:latin typeface="quicksand"/>
              <a:cs typeface="quicksand"/>
            </a:endParaRPr>
          </a:p>
          <a:p>
            <a:pPr algn="just" fontAlgn="auto">
              <a:spcAft>
                <a:spcPts val="0"/>
              </a:spcAft>
              <a:defRPr/>
            </a:pPr>
            <a:endParaRPr lang="en-GB" sz="1600" dirty="0">
              <a:solidFill>
                <a:srgbClr val="000000"/>
              </a:solidFill>
              <a:latin typeface="quicksand"/>
              <a:cs typeface="quicksand"/>
            </a:endParaRPr>
          </a:p>
          <a:p>
            <a:pPr algn="just" fontAlgn="auto">
              <a:spcAft>
                <a:spcPts val="0"/>
              </a:spcAft>
              <a:defRPr/>
            </a:pPr>
            <a:endParaRPr lang="en-GB" sz="1600" dirty="0">
              <a:solidFill>
                <a:srgbClr val="000000"/>
              </a:solidFill>
              <a:latin typeface="quicksand"/>
              <a:cs typeface="quicksand"/>
            </a:endParaRPr>
          </a:p>
          <a:p>
            <a:pPr algn="just" fontAlgn="auto">
              <a:spcAft>
                <a:spcPts val="0"/>
              </a:spcAft>
              <a:buFont typeface="Arial" panose="020B0604020202020204" pitchFamily="34" charset="0"/>
              <a:buNone/>
              <a:defRPr/>
            </a:pPr>
            <a:endParaRPr lang="en-GB" sz="1600" dirty="0">
              <a:solidFill>
                <a:srgbClr val="000000"/>
              </a:solidFill>
              <a:latin typeface="quicksand"/>
              <a:cs typeface="quicksand"/>
            </a:endParaRPr>
          </a:p>
        </p:txBody>
      </p:sp>
      <p:pic>
        <p:nvPicPr>
          <p:cNvPr id="14" name="Picture 13"/>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6138" y="4246418"/>
            <a:ext cx="472270" cy="531366"/>
          </a:xfrm>
          <a:prstGeom prst="rect">
            <a:avLst/>
          </a:prstGeom>
          <a:noFill/>
          <a:ln>
            <a:noFill/>
          </a:ln>
        </p:spPr>
      </p:pic>
      <p:pic>
        <p:nvPicPr>
          <p:cNvPr id="15" name="Picture 14"/>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156046" y="3727710"/>
            <a:ext cx="648202" cy="366921"/>
          </a:xfrm>
          <a:prstGeom prst="rect">
            <a:avLst/>
          </a:prstGeom>
          <a:noFill/>
          <a:ln>
            <a:noFill/>
          </a:ln>
        </p:spPr>
      </p:pic>
      <p:pic>
        <p:nvPicPr>
          <p:cNvPr id="18" name="Picture 17"/>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3563888" y="4337333"/>
            <a:ext cx="1043539" cy="409223"/>
          </a:xfrm>
          <a:prstGeom prst="rect">
            <a:avLst/>
          </a:prstGeom>
          <a:noFill/>
          <a:ln>
            <a:noFill/>
          </a:ln>
          <a:extLst>
            <a:ext uri="{53640926-AAD7-44D8-BBD7-CCE9431645EC}">
              <a14:shadowObscured xmlns:a14="http://schemas.microsoft.com/office/drawing/2010/main"/>
            </a:ext>
          </a:extLst>
        </p:spPr>
      </p:pic>
      <p:pic>
        <p:nvPicPr>
          <p:cNvPr id="24" name="Picture 23"/>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1562039" y="3665324"/>
            <a:ext cx="1957231" cy="455047"/>
          </a:xfrm>
          <a:prstGeom prst="rect">
            <a:avLst/>
          </a:prstGeom>
          <a:noFill/>
          <a:ln>
            <a:noFill/>
          </a:ln>
          <a:extLst>
            <a:ext uri="{53640926-AAD7-44D8-BBD7-CCE9431645EC}">
              <a14:shadowObscured xmlns:a14="http://schemas.microsoft.com/office/drawing/2010/main"/>
            </a:ext>
          </a:extLst>
        </p:spPr>
      </p:pic>
      <p:pic>
        <p:nvPicPr>
          <p:cNvPr id="25" name="Picture 24"/>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195736" y="4299059"/>
            <a:ext cx="1329370" cy="426085"/>
          </a:xfrm>
          <a:prstGeom prst="rect">
            <a:avLst/>
          </a:prstGeom>
          <a:noFill/>
          <a:ln>
            <a:noFill/>
          </a:ln>
        </p:spPr>
      </p:pic>
      <p:pic>
        <p:nvPicPr>
          <p:cNvPr id="26" name="Picture 25"/>
          <p:cNvPicPr/>
          <p:nvPr userDrawn="1"/>
        </p:nvPicPr>
        <p:blipFill>
          <a:blip r:embed="rId7" cstate="print">
            <a:extLst>
              <a:ext uri="{28A0092B-C50C-407E-A947-70E740481C1C}">
                <a14:useLocalDpi xmlns:a14="http://schemas.microsoft.com/office/drawing/2010/main"/>
              </a:ext>
            </a:extLst>
          </a:blip>
          <a:stretch>
            <a:fillRect/>
          </a:stretch>
        </p:blipFill>
        <p:spPr bwMode="auto">
          <a:xfrm>
            <a:off x="1547664" y="4201968"/>
            <a:ext cx="693763" cy="620266"/>
          </a:xfrm>
          <a:prstGeom prst="rect">
            <a:avLst/>
          </a:prstGeom>
          <a:noFill/>
          <a:ln>
            <a:noFill/>
          </a:ln>
        </p:spPr>
      </p:pic>
      <p:pic>
        <p:nvPicPr>
          <p:cNvPr id="27" name="Picture 26"/>
          <p:cNvPicPr/>
          <p:nvPr userDrawn="1"/>
        </p:nvPicPr>
        <p:blipFill>
          <a:blip r:embed="rId8" cstate="print">
            <a:extLst>
              <a:ext uri="{28A0092B-C50C-407E-A947-70E740481C1C}">
                <a14:useLocalDpi xmlns:a14="http://schemas.microsoft.com/office/drawing/2010/main"/>
              </a:ext>
            </a:extLst>
          </a:blip>
          <a:stretch>
            <a:fillRect/>
          </a:stretch>
        </p:blipFill>
        <p:spPr bwMode="auto">
          <a:xfrm>
            <a:off x="971600" y="3634550"/>
            <a:ext cx="516750" cy="485821"/>
          </a:xfrm>
          <a:prstGeom prst="rect">
            <a:avLst/>
          </a:prstGeom>
          <a:noFill/>
          <a:ln>
            <a:noFill/>
          </a:ln>
        </p:spPr>
      </p:pic>
      <p:pic>
        <p:nvPicPr>
          <p:cNvPr id="29" name="Picture 28"/>
          <p:cNvPicPr/>
          <p:nvPr userDrawn="1"/>
        </p:nvPicPr>
        <p:blipFill rotWithShape="1">
          <a:blip r:embed="rId9" cstate="print">
            <a:extLst>
              <a:ext uri="{28A0092B-C50C-407E-A947-70E740481C1C}">
                <a14:useLocalDpi xmlns:a14="http://schemas.microsoft.com/office/drawing/2010/main"/>
              </a:ext>
            </a:extLst>
          </a:blip>
          <a:srcRect/>
          <a:stretch/>
        </p:blipFill>
        <p:spPr bwMode="auto">
          <a:xfrm>
            <a:off x="4644008" y="3699800"/>
            <a:ext cx="1438644" cy="360820"/>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userDrawn="1"/>
        </p:nvPicPr>
        <p:blipFill rotWithShape="1">
          <a:blip r:embed="rId10" cstate="print">
            <a:extLst>
              <a:ext uri="{28A0092B-C50C-407E-A947-70E740481C1C}">
                <a14:useLocalDpi xmlns:a14="http://schemas.microsoft.com/office/drawing/2010/main"/>
              </a:ext>
            </a:extLst>
          </a:blip>
          <a:srcRect l="24878" r="24785"/>
          <a:stretch/>
        </p:blipFill>
        <p:spPr>
          <a:xfrm>
            <a:off x="7003035" y="4118483"/>
            <a:ext cx="809325" cy="803898"/>
          </a:xfrm>
          <a:prstGeom prst="rect">
            <a:avLst/>
          </a:prstGeom>
        </p:spPr>
      </p:pic>
      <p:pic>
        <p:nvPicPr>
          <p:cNvPr id="3" name="Picture 2"/>
          <p:cNvPicPr>
            <a:picLocks noChangeAspect="1"/>
          </p:cNvPicPr>
          <p:nvPr userDrawn="1"/>
        </p:nvPicPr>
        <p:blipFill rotWithShape="1">
          <a:blip r:embed="rId11" cstate="print">
            <a:extLst>
              <a:ext uri="{28A0092B-C50C-407E-A947-70E740481C1C}">
                <a14:useLocalDpi xmlns:a14="http://schemas.microsoft.com/office/drawing/2010/main"/>
              </a:ext>
            </a:extLst>
          </a:blip>
          <a:srcRect l="19184" t="23397" r="19865" b="22425"/>
          <a:stretch/>
        </p:blipFill>
        <p:spPr>
          <a:xfrm>
            <a:off x="4716015" y="4232400"/>
            <a:ext cx="1296145" cy="576064"/>
          </a:xfrm>
          <a:prstGeom prst="rect">
            <a:avLst/>
          </a:prstGeom>
        </p:spPr>
      </p:pic>
      <p:pic>
        <p:nvPicPr>
          <p:cNvPr id="4" name="Picture 3"/>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6005573" y="4182897"/>
            <a:ext cx="1086707" cy="639337"/>
          </a:xfrm>
          <a:prstGeom prst="rect">
            <a:avLst/>
          </a:prstGeom>
        </p:spPr>
      </p:pic>
      <p:pic>
        <p:nvPicPr>
          <p:cNvPr id="5" name="Picture 4"/>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6846219" y="3639443"/>
            <a:ext cx="966141" cy="543454"/>
          </a:xfrm>
          <a:prstGeom prst="rect">
            <a:avLst/>
          </a:prstGeom>
        </p:spPr>
      </p:pic>
      <p:pic>
        <p:nvPicPr>
          <p:cNvPr id="21" name="Picture 20"/>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3532479" y="3634550"/>
            <a:ext cx="1183537" cy="485821"/>
          </a:xfrm>
          <a:prstGeom prst="rect">
            <a:avLst/>
          </a:prstGeom>
          <a:noFill/>
          <a:ln>
            <a:noFill/>
          </a:ln>
        </p:spPr>
      </p:pic>
    </p:spTree>
    <p:extLst>
      <p:ext uri="{BB962C8B-B14F-4D97-AF65-F5344CB8AC3E}">
        <p14:creationId xmlns:p14="http://schemas.microsoft.com/office/powerpoint/2010/main" val="422829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GB" dirty="0"/>
              <a:t>A unique way to make a difference – August 2017  </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60F9A16-6466-440E-9018-3912325937A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1" r:id="rId4"/>
    <p:sldLayoutId id="2147483661" r:id="rId5"/>
    <p:sldLayoutId id="2147483650" r:id="rId6"/>
    <p:sldLayoutId id="2147483652" r:id="rId7"/>
    <p:sldLayoutId id="2147483654" r:id="rId8"/>
    <p:sldLayoutId id="2147483653" r:id="rId9"/>
    <p:sldLayoutId id="2147483655" r:id="rId10"/>
    <p:sldLayoutId id="2147483664" r:id="rId11"/>
    <p:sldLayoutId id="2147483656" r:id="rId12"/>
    <p:sldLayoutId id="2147483657" r:id="rId13"/>
    <p:sldLayoutId id="2147483658" r:id="rId14"/>
    <p:sldLayoutId id="2147483659" r:id="rId15"/>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4"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2" indent="-342882" algn="l" rtl="0" fontAlgn="base">
        <a:spcBef>
          <a:spcPct val="20000"/>
        </a:spcBef>
        <a:spcAft>
          <a:spcPct val="0"/>
        </a:spcAft>
        <a:buFontTx/>
        <a:buBlip>
          <a:blip r:embed="rId17"/>
        </a:buBlip>
        <a:defRPr sz="3200" kern="1200">
          <a:solidFill>
            <a:schemeClr val="tx1"/>
          </a:solidFill>
          <a:latin typeface="+mn-lt"/>
          <a:ea typeface="+mn-ea"/>
          <a:cs typeface="+mn-cs"/>
        </a:defRPr>
      </a:lvl1pPr>
      <a:lvl2pPr marL="742913" indent="-285737"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0.emf"/><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4.tiff"/><Relationship Id="rId11" Type="http://schemas.openxmlformats.org/officeDocument/2006/relationships/image" Target="../media/image49.tiff"/><Relationship Id="rId5" Type="http://schemas.openxmlformats.org/officeDocument/2006/relationships/image" Target="../media/image43.png"/><Relationship Id="rId10" Type="http://schemas.openxmlformats.org/officeDocument/2006/relationships/image" Target="../media/image48.tiff"/><Relationship Id="rId4" Type="http://schemas.openxmlformats.org/officeDocument/2006/relationships/image" Target="../media/image42.tiff"/><Relationship Id="rId9" Type="http://schemas.openxmlformats.org/officeDocument/2006/relationships/image" Target="../media/image47.tif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bwMode="auto">
          <a:xfrm>
            <a:off x="3635896" y="6237312"/>
            <a:ext cx="5108104" cy="548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fontAlgn="auto">
              <a:lnSpc>
                <a:spcPct val="90000"/>
              </a:lnSpc>
              <a:spcAft>
                <a:spcPts val="0"/>
              </a:spcAft>
              <a:defRPr/>
            </a:pPr>
            <a:r>
              <a:rPr lang="en-GB" sz="1400" dirty="0">
                <a:solidFill>
                  <a:srgbClr val="00AFCB"/>
                </a:solidFill>
                <a:latin typeface="quicksand"/>
                <a:cs typeface="quicksand"/>
              </a:rPr>
              <a:t>July</a:t>
            </a:r>
            <a:r>
              <a:rPr lang="de-DE" sz="1400" dirty="0">
                <a:solidFill>
                  <a:srgbClr val="00AFCB"/>
                </a:solidFill>
                <a:latin typeface="quicksand"/>
                <a:cs typeface="quicksand"/>
              </a:rPr>
              <a:t> 2018</a:t>
            </a:r>
            <a:endParaRPr lang="en-GB" sz="1400" dirty="0">
              <a:solidFill>
                <a:srgbClr val="00AFCB"/>
              </a:solidFill>
              <a:latin typeface="quicksand"/>
              <a:cs typeface="quicksand"/>
            </a:endParaRPr>
          </a:p>
        </p:txBody>
      </p:sp>
      <p:sp>
        <p:nvSpPr>
          <p:cNvPr id="5" name="Title 7"/>
          <p:cNvSpPr txBox="1">
            <a:spLocks/>
          </p:cNvSpPr>
          <p:nvPr/>
        </p:nvSpPr>
        <p:spPr>
          <a:xfrm>
            <a:off x="3635896" y="5589240"/>
            <a:ext cx="5108104" cy="1080120"/>
          </a:xfrm>
          <a:prstGeom prst="rect">
            <a:avLst/>
          </a:prstGeom>
        </p:spPr>
        <p:txBody>
          <a:bodyPr rtlCol="0">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fontAlgn="auto">
              <a:lnSpc>
                <a:spcPct val="90000"/>
              </a:lnSpc>
              <a:spcAft>
                <a:spcPts val="0"/>
              </a:spcAft>
              <a:defRPr/>
            </a:pPr>
            <a:r>
              <a:rPr lang="de-DE" sz="2800" dirty="0">
                <a:latin typeface="quicksand"/>
                <a:cs typeface="quicksand"/>
              </a:rPr>
              <a:t>A UNIQUE WAY </a:t>
            </a:r>
            <a:br>
              <a:rPr lang="de-DE" sz="2800" dirty="0">
                <a:latin typeface="quicksand"/>
                <a:cs typeface="quicksand"/>
              </a:rPr>
            </a:br>
            <a:r>
              <a:rPr lang="de-DE" sz="2800" dirty="0">
                <a:latin typeface="quicksand"/>
                <a:cs typeface="quicksand"/>
              </a:rPr>
              <a:t>TO MAKE A DIFFERENCE</a:t>
            </a:r>
            <a:endParaRPr lang="en-GB" sz="1400" dirty="0">
              <a:solidFill>
                <a:srgbClr val="00AFCB"/>
              </a:solidFill>
              <a:latin typeface="quicksand"/>
              <a:cs typeface="quicksand"/>
            </a:endParaRPr>
          </a:p>
        </p:txBody>
      </p:sp>
      <p:pic>
        <p:nvPicPr>
          <p:cNvPr id="3" name="Afbeelding 2">
            <a:extLst>
              <a:ext uri="{FF2B5EF4-FFF2-40B4-BE49-F238E27FC236}">
                <a16:creationId xmlns:a16="http://schemas.microsoft.com/office/drawing/2014/main" id="{600B7E47-5621-C442-9708-F9E4D7A9C52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122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DD5CF7-A28A-4B8A-8D35-7C3E8BA43B0D}"/>
              </a:ext>
            </a:extLst>
          </p:cNvPr>
          <p:cNvSpPr txBox="1"/>
          <p:nvPr/>
        </p:nvSpPr>
        <p:spPr>
          <a:xfrm>
            <a:off x="251520" y="6093296"/>
            <a:ext cx="648072" cy="432048"/>
          </a:xfrm>
          <a:prstGeom prst="rect">
            <a:avLst/>
          </a:prstGeom>
          <a:solidFill>
            <a:schemeClr val="bg1"/>
          </a:solidFill>
        </p:spPr>
        <p:txBody>
          <a:bodyPr wrap="square" rtlCol="0">
            <a:spAutoFit/>
          </a:bodyPr>
          <a:lstStyle/>
          <a:p>
            <a:endParaRPr lang="en-GB" dirty="0"/>
          </a:p>
        </p:txBody>
      </p:sp>
      <p:sp>
        <p:nvSpPr>
          <p:cNvPr id="4" name="Slide Number Placeholder 3">
            <a:extLst>
              <a:ext uri="{FF2B5EF4-FFF2-40B4-BE49-F238E27FC236}">
                <a16:creationId xmlns:a16="http://schemas.microsoft.com/office/drawing/2014/main" id="{DD6CB2E6-DA71-4748-9E2F-B3D78835EEEF}"/>
              </a:ext>
            </a:extLst>
          </p:cNvPr>
          <p:cNvSpPr>
            <a:spLocks noGrp="1"/>
          </p:cNvSpPr>
          <p:nvPr>
            <p:ph type="sldNum" sz="quarter" idx="12"/>
          </p:nvPr>
        </p:nvSpPr>
        <p:spPr/>
        <p:txBody>
          <a:bodyPr/>
          <a:lstStyle/>
          <a:p>
            <a:pPr>
              <a:defRPr/>
            </a:pPr>
            <a:fld id="{E3DA611E-20ED-4B3D-9125-F78FB0AF1BF6}" type="slidenum">
              <a:rPr lang="en-GB" smtClean="0"/>
              <a:pPr>
                <a:defRPr/>
              </a:pPr>
              <a:t>10</a:t>
            </a:fld>
            <a:endParaRPr lang="en-GB"/>
          </a:p>
        </p:txBody>
      </p:sp>
      <p:sp>
        <p:nvSpPr>
          <p:cNvPr id="5" name="Title 4">
            <a:extLst>
              <a:ext uri="{FF2B5EF4-FFF2-40B4-BE49-F238E27FC236}">
                <a16:creationId xmlns:a16="http://schemas.microsoft.com/office/drawing/2014/main" id="{DF539FAF-A165-496E-B92A-834531AF8AE2}"/>
              </a:ext>
            </a:extLst>
          </p:cNvPr>
          <p:cNvSpPr>
            <a:spLocks noGrp="1"/>
          </p:cNvSpPr>
          <p:nvPr>
            <p:ph type="title"/>
          </p:nvPr>
        </p:nvSpPr>
        <p:spPr>
          <a:xfrm>
            <a:off x="323528" y="188640"/>
            <a:ext cx="8157591" cy="576064"/>
          </a:xfrm>
        </p:spPr>
        <p:txBody>
          <a:bodyPr/>
          <a:lstStyle/>
          <a:p>
            <a:r>
              <a:rPr lang="en-GB" dirty="0"/>
              <a:t>INVEST</a:t>
            </a:r>
            <a:br>
              <a:rPr lang="en-GB" dirty="0"/>
            </a:br>
            <a:r>
              <a:rPr lang="en-GB" dirty="0">
                <a:solidFill>
                  <a:srgbClr val="00AFCB"/>
                </a:solidFill>
              </a:rPr>
              <a:t>Gender Equality </a:t>
            </a:r>
            <a:endParaRPr lang="en-GB" dirty="0"/>
          </a:p>
        </p:txBody>
      </p:sp>
      <p:sp>
        <p:nvSpPr>
          <p:cNvPr id="9" name="TextBox 8">
            <a:extLst>
              <a:ext uri="{FF2B5EF4-FFF2-40B4-BE49-F238E27FC236}">
                <a16:creationId xmlns:a16="http://schemas.microsoft.com/office/drawing/2014/main" id="{86D9C4AC-54FE-4F4D-A12B-57D023D26CCA}"/>
              </a:ext>
            </a:extLst>
          </p:cNvPr>
          <p:cNvSpPr txBox="1"/>
          <p:nvPr/>
        </p:nvSpPr>
        <p:spPr>
          <a:xfrm>
            <a:off x="8171226" y="6237312"/>
            <a:ext cx="648072" cy="432048"/>
          </a:xfrm>
          <a:prstGeom prst="rect">
            <a:avLst/>
          </a:prstGeom>
          <a:solidFill>
            <a:schemeClr val="bg1"/>
          </a:solidFill>
        </p:spPr>
        <p:txBody>
          <a:bodyPr wrap="square" rtlCol="0">
            <a:spAutoFit/>
          </a:bodyPr>
          <a:lstStyle/>
          <a:p>
            <a:endParaRPr lang="en-GB" dirty="0"/>
          </a:p>
        </p:txBody>
      </p:sp>
      <p:graphicFrame>
        <p:nvGraphicFramePr>
          <p:cNvPr id="3" name="Table 2">
            <a:extLst>
              <a:ext uri="{FF2B5EF4-FFF2-40B4-BE49-F238E27FC236}">
                <a16:creationId xmlns:a16="http://schemas.microsoft.com/office/drawing/2014/main" id="{38C7A47F-1667-4A80-A1E3-C0957AEE773C}"/>
              </a:ext>
            </a:extLst>
          </p:cNvPr>
          <p:cNvGraphicFramePr>
            <a:graphicFrameLocks noGrp="1"/>
          </p:cNvGraphicFramePr>
          <p:nvPr>
            <p:extLst/>
          </p:nvPr>
        </p:nvGraphicFramePr>
        <p:xfrm>
          <a:off x="323527" y="1134029"/>
          <a:ext cx="8640961" cy="5535331"/>
        </p:xfrm>
        <a:graphic>
          <a:graphicData uri="http://schemas.openxmlformats.org/drawingml/2006/table">
            <a:tbl>
              <a:tblPr firstRow="1" bandRow="1"/>
              <a:tblGrid>
                <a:gridCol w="1295721">
                  <a:extLst>
                    <a:ext uri="{9D8B030D-6E8A-4147-A177-3AD203B41FA5}">
                      <a16:colId xmlns:a16="http://schemas.microsoft.com/office/drawing/2014/main" val="778146324"/>
                    </a:ext>
                  </a:extLst>
                </a:gridCol>
                <a:gridCol w="5058673">
                  <a:extLst>
                    <a:ext uri="{9D8B030D-6E8A-4147-A177-3AD203B41FA5}">
                      <a16:colId xmlns:a16="http://schemas.microsoft.com/office/drawing/2014/main" val="2958130253"/>
                    </a:ext>
                  </a:extLst>
                </a:gridCol>
                <a:gridCol w="838408">
                  <a:extLst>
                    <a:ext uri="{9D8B030D-6E8A-4147-A177-3AD203B41FA5}">
                      <a16:colId xmlns:a16="http://schemas.microsoft.com/office/drawing/2014/main" val="3107378410"/>
                    </a:ext>
                  </a:extLst>
                </a:gridCol>
                <a:gridCol w="1448159">
                  <a:extLst>
                    <a:ext uri="{9D8B030D-6E8A-4147-A177-3AD203B41FA5}">
                      <a16:colId xmlns:a16="http://schemas.microsoft.com/office/drawing/2014/main" val="2820315955"/>
                    </a:ext>
                  </a:extLst>
                </a:gridCol>
              </a:tblGrid>
              <a:tr h="264327">
                <a:tc>
                  <a:txBody>
                    <a:bodyPr/>
                    <a:lstStyle/>
                    <a:p>
                      <a:pPr algn="ctr"/>
                      <a:endParaRPr lang="en-GB" sz="1100" dirty="0">
                        <a:solidFill>
                          <a:schemeClr val="bg1"/>
                        </a:solidFill>
                      </a:endParaRPr>
                    </a:p>
                  </a:txBody>
                  <a:tcPr>
                    <a:lnL w="28575"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solidFill>
                      <a:srgbClr val="00AFCB"/>
                    </a:solidFill>
                  </a:tcPr>
                </a:tc>
                <a:tc>
                  <a:txBody>
                    <a:bodyPr/>
                    <a:lstStyle/>
                    <a:p>
                      <a:pPr algn="ctr"/>
                      <a:r>
                        <a:rPr lang="en-GB" sz="1100" dirty="0">
                          <a:solidFill>
                            <a:schemeClr val="bg1"/>
                          </a:solidFill>
                        </a:rPr>
                        <a:t>Criteria</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solidFill>
                      <a:srgbClr val="00AFCB"/>
                    </a:solidFill>
                  </a:tcPr>
                </a:tc>
                <a:tc gridSpan="2">
                  <a:txBody>
                    <a:bodyPr/>
                    <a:lstStyle/>
                    <a:p>
                      <a:pPr algn="ctr"/>
                      <a:r>
                        <a:rPr lang="en-GB" sz="1100" dirty="0">
                          <a:solidFill>
                            <a:schemeClr val="bg1"/>
                          </a:solidFill>
                        </a:rPr>
                        <a:t>Company </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solidFill>
                      <a:srgbClr val="00AFCB"/>
                    </a:solidFill>
                  </a:tcPr>
                </a:tc>
                <a:tc hMerge="1">
                  <a:txBody>
                    <a:bodyPr/>
                    <a:lstStyle/>
                    <a:p>
                      <a:pPr algn="ctr"/>
                      <a:endParaRPr lang="en-GB" dirty="0">
                        <a:solidFill>
                          <a:schemeClr val="bg1"/>
                        </a:solidFill>
                      </a:endParaRP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solidFill>
                      <a:srgbClr val="00AFCB"/>
                    </a:solidFill>
                  </a:tcPr>
                </a:tc>
                <a:extLst>
                  <a:ext uri="{0D108BD9-81ED-4DB2-BD59-A6C34878D82A}">
                    <a16:rowId xmlns:a16="http://schemas.microsoft.com/office/drawing/2014/main" val="2959613644"/>
                  </a:ext>
                </a:extLst>
              </a:tr>
              <a:tr h="264327">
                <a:tc>
                  <a:txBody>
                    <a:bodyPr/>
                    <a:lstStyle/>
                    <a:p>
                      <a:endParaRPr lang="en-GB" sz="1100" dirty="0"/>
                    </a:p>
                  </a:txBody>
                  <a:tcPr>
                    <a:lnL w="28575"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endParaRPr lang="en-GB" sz="1100" dirty="0"/>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100" dirty="0">
                          <a:solidFill>
                            <a:schemeClr val="tx1"/>
                          </a:solidFill>
                        </a:rPr>
                        <a:t>L'Oréal</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100" dirty="0">
                          <a:solidFill>
                            <a:schemeClr val="tx1"/>
                          </a:solidFill>
                        </a:rPr>
                        <a:t>Aqua America</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1066655237"/>
                  </a:ext>
                </a:extLst>
              </a:tr>
              <a:tr h="279876">
                <a:tc>
                  <a:txBody>
                    <a:bodyPr/>
                    <a:lstStyle/>
                    <a:p>
                      <a:endParaRPr lang="en-GB" sz="1100" dirty="0"/>
                    </a:p>
                  </a:txBody>
                  <a:tcPr>
                    <a:lnL w="28575"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tc>
                  <a:txBody>
                    <a:bodyPr/>
                    <a:lstStyle/>
                    <a:p>
                      <a:r>
                        <a:rPr lang="en-GB" sz="1200" b="0" dirty="0">
                          <a:solidFill>
                            <a:srgbClr val="00AFCB"/>
                          </a:solidFill>
                        </a:rPr>
                        <a:t>Total Score</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tc>
                  <a:txBody>
                    <a:bodyPr/>
                    <a:lstStyle/>
                    <a:p>
                      <a:pPr algn="ctr"/>
                      <a:r>
                        <a:rPr lang="en-GB" sz="1200" b="0" dirty="0">
                          <a:solidFill>
                            <a:srgbClr val="00AFCB"/>
                          </a:solidFill>
                        </a:rPr>
                        <a:t>28</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tc>
                  <a:txBody>
                    <a:bodyPr/>
                    <a:lstStyle/>
                    <a:p>
                      <a:pPr algn="ctr"/>
                      <a:r>
                        <a:rPr lang="en-GB" sz="1200" b="0" dirty="0">
                          <a:solidFill>
                            <a:srgbClr val="00AFCB"/>
                          </a:solidFill>
                        </a:rPr>
                        <a:t>4</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3917949672"/>
                  </a:ext>
                </a:extLst>
              </a:tr>
              <a:tr h="248779">
                <a:tc rowSpan="5">
                  <a:txBody>
                    <a:bodyPr/>
                    <a:lstStyle/>
                    <a:p>
                      <a:r>
                        <a:rPr lang="en-GB" sz="1100" b="0" dirty="0"/>
                        <a:t>A - Gender Balance in Leadership and Workforce</a:t>
                      </a:r>
                    </a:p>
                  </a:txBody>
                  <a:tcPr vert="vert270">
                    <a:lnL w="28575"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tc>
                  <a:txBody>
                    <a:bodyPr/>
                    <a:lstStyle/>
                    <a:p>
                      <a:r>
                        <a:rPr lang="en-GB" sz="1000" dirty="0"/>
                        <a:t>Non-Executive Board</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3</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2081788039"/>
                  </a:ext>
                </a:extLst>
              </a:tr>
              <a:tr h="248779">
                <a:tc vMerge="1">
                  <a:txBody>
                    <a:bodyPr/>
                    <a:lstStyle/>
                    <a:p>
                      <a:endParaRPr lang="en-GB" sz="11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Executives</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2</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528454069"/>
                  </a:ext>
                </a:extLst>
              </a:tr>
              <a:tr h="248779">
                <a:tc vMerge="1">
                  <a:txBody>
                    <a:bodyPr/>
                    <a:lstStyle/>
                    <a:p>
                      <a:endParaRPr lang="en-GB" sz="11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Senior Management</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3</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2333266506"/>
                  </a:ext>
                </a:extLst>
              </a:tr>
              <a:tr h="248779">
                <a:tc vMerge="1">
                  <a:txBody>
                    <a:bodyPr/>
                    <a:lstStyle/>
                    <a:p>
                      <a:endParaRPr lang="en-GB" sz="11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Gender Balanced Workforce</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2</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1869230128"/>
                  </a:ext>
                </a:extLst>
              </a:tr>
              <a:tr h="248779">
                <a:tc vMerge="1">
                  <a:txBody>
                    <a:bodyPr/>
                    <a:lstStyle/>
                    <a:p>
                      <a:endParaRPr lang="en-GB" sz="11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Promotion &amp; Career Development Opportunities </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2494433907"/>
                  </a:ext>
                </a:extLst>
              </a:tr>
              <a:tr h="248779">
                <a:tc rowSpan="4">
                  <a:txBody>
                    <a:bodyPr/>
                    <a:lstStyle/>
                    <a:p>
                      <a:r>
                        <a:rPr lang="en-GB" sz="1100" b="0" dirty="0"/>
                        <a:t>B - Equal Compensation and Work-life Balance</a:t>
                      </a:r>
                    </a:p>
                  </a:txBody>
                  <a:tcPr vert="vert270">
                    <a:lnL w="28575"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38100" cap="flat" cmpd="sng" algn="ctr">
                      <a:solidFill>
                        <a:srgbClr val="00AFCB"/>
                      </a:solidFill>
                      <a:prstDash val="solid"/>
                      <a:round/>
                      <a:headEnd type="none" w="med" len="med"/>
                      <a:tailEnd type="none" w="med" len="med"/>
                    </a:lnB>
                  </a:tcPr>
                </a:tc>
                <a:tc>
                  <a:txBody>
                    <a:bodyPr/>
                    <a:lstStyle/>
                    <a:p>
                      <a:r>
                        <a:rPr lang="en-GB" sz="1000" dirty="0"/>
                        <a:t>Fair Remuneration</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28575"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1426505582"/>
                  </a:ext>
                </a:extLst>
              </a:tr>
              <a:tr h="248779">
                <a:tc vMerge="1">
                  <a:txBody>
                    <a:bodyPr/>
                    <a:lstStyle/>
                    <a:p>
                      <a:endParaRPr lang="en-GB" sz="11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Equal Pay</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3</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2220641567"/>
                  </a:ext>
                </a:extLst>
              </a:tr>
              <a:tr h="248779">
                <a:tc vMerge="1">
                  <a:txBody>
                    <a:bodyPr/>
                    <a:lstStyle/>
                    <a:p>
                      <a:endParaRPr lang="en-GB" sz="11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Parental leave</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2</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281555494"/>
                  </a:ext>
                </a:extLst>
              </a:tr>
              <a:tr h="248779">
                <a:tc vMerge="1">
                  <a:txBody>
                    <a:bodyPr/>
                    <a:lstStyle/>
                    <a:p>
                      <a:endParaRPr lang="en-GB" sz="11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Flexible Work Options</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381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2</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381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381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4135411859"/>
                  </a:ext>
                </a:extLst>
              </a:tr>
              <a:tr h="248779">
                <a:tc rowSpan="8">
                  <a:txBody>
                    <a:bodyPr/>
                    <a:lstStyle/>
                    <a:p>
                      <a:r>
                        <a:rPr lang="en-GB" sz="1100" b="0" dirty="0"/>
                        <a:t>C – Policies Promoting Gender Equality in the Workplace</a:t>
                      </a:r>
                    </a:p>
                  </a:txBody>
                  <a:tcPr vert="vert270">
                    <a:lnL w="28575"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38100" cap="flat" cmpd="sng" algn="ctr">
                      <a:solidFill>
                        <a:srgbClr val="00AFCB"/>
                      </a:solidFill>
                      <a:prstDash val="solid"/>
                      <a:round/>
                      <a:headEnd type="none" w="med" len="med"/>
                      <a:tailEnd type="none" w="med" len="med"/>
                    </a:lnT>
                    <a:lnB w="38100" cap="flat" cmpd="sng" algn="ctr">
                      <a:solidFill>
                        <a:srgbClr val="00AFCB"/>
                      </a:solidFill>
                      <a:prstDash val="solid"/>
                      <a:round/>
                      <a:headEnd type="none" w="med" len="med"/>
                      <a:tailEnd type="none" w="med" len="med"/>
                    </a:lnB>
                  </a:tcPr>
                </a:tc>
                <a:tc>
                  <a:txBody>
                    <a:bodyPr/>
                    <a:lstStyle/>
                    <a:p>
                      <a:r>
                        <a:rPr lang="en-GB" sz="1000" dirty="0"/>
                        <a:t>Training and Career Development </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381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381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381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851268326"/>
                  </a:ext>
                </a:extLst>
              </a:tr>
              <a:tr h="248779">
                <a:tc vMerge="1">
                  <a:txBody>
                    <a:bodyPr/>
                    <a:lstStyle/>
                    <a:p>
                      <a:endParaRPr lang="en-GB" sz="11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Recruitment Strategy </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2846841679"/>
                  </a:ext>
                </a:extLst>
              </a:tr>
              <a:tr h="248779">
                <a:tc vMerge="1">
                  <a:txBody>
                    <a:bodyPr/>
                    <a:lstStyle/>
                    <a:p>
                      <a:endParaRPr lang="en-GB" sz="11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Freedom from Violence, Abuse &amp; Sexual Harassment </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1879742659"/>
                  </a:ext>
                </a:extLst>
              </a:tr>
              <a:tr h="248779">
                <a:tc vMerge="1">
                  <a:txBody>
                    <a:bodyPr/>
                    <a:lstStyle/>
                    <a:p>
                      <a:endParaRPr lang="en-GB" sz="9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Safety at Work </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151866581"/>
                  </a:ext>
                </a:extLst>
              </a:tr>
              <a:tr h="248779">
                <a:tc vMerge="1">
                  <a:txBody>
                    <a:bodyPr/>
                    <a:lstStyle/>
                    <a:p>
                      <a:endParaRPr lang="en-GB" sz="9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Human Rights</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1618095596"/>
                  </a:ext>
                </a:extLst>
              </a:tr>
              <a:tr h="248779">
                <a:tc vMerge="1">
                  <a:txBody>
                    <a:bodyPr/>
                    <a:lstStyle/>
                    <a:p>
                      <a:endParaRPr lang="en-GB" sz="9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Social Supply Chain</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2435798327"/>
                  </a:ext>
                </a:extLst>
              </a:tr>
              <a:tr h="248779">
                <a:tc vMerge="1">
                  <a:txBody>
                    <a:bodyPr/>
                    <a:lstStyle/>
                    <a:p>
                      <a:endParaRPr lang="en-GB" sz="9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Supplier Diversity </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4079150042"/>
                  </a:ext>
                </a:extLst>
              </a:tr>
              <a:tr h="248779">
                <a:tc vMerge="1">
                  <a:txBody>
                    <a:bodyPr/>
                    <a:lstStyle/>
                    <a:p>
                      <a:endParaRPr lang="en-GB" sz="9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Employee protection</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381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381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381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276232607"/>
                  </a:ext>
                </a:extLst>
              </a:tr>
              <a:tr h="248779">
                <a:tc rowSpan="2">
                  <a:txBody>
                    <a:bodyPr/>
                    <a:lstStyle/>
                    <a:p>
                      <a:r>
                        <a:rPr lang="en-GB" sz="1100" b="0" dirty="0"/>
                        <a:t>D – Com. to WEP</a:t>
                      </a:r>
                    </a:p>
                  </a:txBody>
                  <a:tcPr vert="vert270">
                    <a:lnL w="28575"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381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tc>
                  <a:txBody>
                    <a:bodyPr/>
                    <a:lstStyle/>
                    <a:p>
                      <a:r>
                        <a:rPr lang="en-GB" sz="1000" dirty="0"/>
                        <a:t>Commitment to WEP</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381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381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pPr algn="ctr"/>
                      <a:r>
                        <a:rPr lang="en-GB" sz="1000" dirty="0">
                          <a:solidFill>
                            <a:schemeClr val="tx1"/>
                          </a:solidFill>
                        </a:rPr>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381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3944488150"/>
                  </a:ext>
                </a:extLst>
              </a:tr>
              <a:tr h="248779">
                <a:tc vMerge="1">
                  <a:txBody>
                    <a:bodyPr/>
                    <a:lstStyle/>
                    <a:p>
                      <a:endParaRPr lang="en-GB" sz="900" dirty="0"/>
                    </a:p>
                  </a:txBody>
                  <a:tcPr vert="vert270">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12700" cap="flat" cmpd="sng" algn="ctr">
                      <a:solidFill>
                        <a:srgbClr val="00AFCB"/>
                      </a:solidFill>
                      <a:prstDash val="solid"/>
                      <a:round/>
                      <a:headEnd type="none" w="med" len="med"/>
                      <a:tailEnd type="none" w="med" len="med"/>
                    </a:lnB>
                  </a:tcPr>
                </a:tc>
                <a:tc>
                  <a:txBody>
                    <a:bodyPr/>
                    <a:lstStyle/>
                    <a:p>
                      <a:r>
                        <a:rPr lang="en-GB" sz="1000" dirty="0"/>
                        <a:t>Audit</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tc>
                  <a:txBody>
                    <a:bodyPr/>
                    <a:lstStyle/>
                    <a:p>
                      <a:pPr algn="ctr"/>
                      <a:r>
                        <a:rPr lang="en-GB" sz="1000" dirty="0"/>
                        <a:t>1</a:t>
                      </a:r>
                    </a:p>
                  </a:txBody>
                  <a:tcPr>
                    <a:lnL w="12700" cap="flat" cmpd="sng" algn="ctr">
                      <a:solidFill>
                        <a:srgbClr val="00AFCB"/>
                      </a:solidFill>
                      <a:prstDash val="solid"/>
                      <a:round/>
                      <a:headEnd type="none" w="med" len="med"/>
                      <a:tailEnd type="none" w="med" len="med"/>
                    </a:lnL>
                    <a:lnR w="12700"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tc>
                  <a:txBody>
                    <a:bodyPr/>
                    <a:lstStyle/>
                    <a:p>
                      <a:pPr algn="ctr"/>
                      <a:r>
                        <a:rPr lang="en-GB" sz="1000" dirty="0"/>
                        <a:t>0</a:t>
                      </a:r>
                    </a:p>
                  </a:txBody>
                  <a:tcPr>
                    <a:lnL w="12700" cap="flat" cmpd="sng" algn="ctr">
                      <a:solidFill>
                        <a:srgbClr val="00AFCB"/>
                      </a:solidFill>
                      <a:prstDash val="solid"/>
                      <a:round/>
                      <a:headEnd type="none" w="med" len="med"/>
                      <a:tailEnd type="none" w="med" len="med"/>
                    </a:lnL>
                    <a:lnR w="28575" cap="flat" cmpd="sng" algn="ctr">
                      <a:solidFill>
                        <a:srgbClr val="00AFCB"/>
                      </a:solidFill>
                      <a:prstDash val="solid"/>
                      <a:round/>
                      <a:headEnd type="none" w="med" len="med"/>
                      <a:tailEnd type="none" w="med" len="med"/>
                    </a:lnR>
                    <a:lnT w="12700" cap="flat" cmpd="sng" algn="ctr">
                      <a:solidFill>
                        <a:srgbClr val="00AFCB"/>
                      </a:solidFill>
                      <a:prstDash val="solid"/>
                      <a:round/>
                      <a:headEnd type="none" w="med" len="med"/>
                      <a:tailEnd type="none" w="med" len="med"/>
                    </a:lnT>
                    <a:lnB w="28575" cap="flat" cmpd="sng" algn="ctr">
                      <a:solidFill>
                        <a:srgbClr val="00AFCB"/>
                      </a:solidFill>
                      <a:prstDash val="solid"/>
                      <a:round/>
                      <a:headEnd type="none" w="med" len="med"/>
                      <a:tailEnd type="none" w="med" len="med"/>
                    </a:lnB>
                  </a:tcPr>
                </a:tc>
                <a:extLst>
                  <a:ext uri="{0D108BD9-81ED-4DB2-BD59-A6C34878D82A}">
                    <a16:rowId xmlns:a16="http://schemas.microsoft.com/office/drawing/2014/main" val="2160611716"/>
                  </a:ext>
                </a:extLst>
              </a:tr>
            </a:tbl>
          </a:graphicData>
        </a:graphic>
      </p:graphicFrame>
      <p:sp>
        <p:nvSpPr>
          <p:cNvPr id="6" name="TextBox 5"/>
          <p:cNvSpPr txBox="1"/>
          <p:nvPr/>
        </p:nvSpPr>
        <p:spPr>
          <a:xfrm>
            <a:off x="539551" y="764704"/>
            <a:ext cx="6624737" cy="369332"/>
          </a:xfrm>
          <a:prstGeom prst="rect">
            <a:avLst/>
          </a:prstGeom>
          <a:noFill/>
        </p:spPr>
        <p:txBody>
          <a:bodyPr wrap="square" rtlCol="0">
            <a:spAutoFit/>
          </a:bodyPr>
          <a:lstStyle/>
          <a:p>
            <a:pPr algn="ctr"/>
            <a:r>
              <a:rPr lang="en-US" b="1" dirty="0">
                <a:solidFill>
                  <a:srgbClr val="00AFCB"/>
                </a:solidFill>
                <a:latin typeface="+mj-lt"/>
              </a:rPr>
              <a:t>Raw Scores</a:t>
            </a:r>
          </a:p>
        </p:txBody>
      </p:sp>
    </p:spTree>
    <p:extLst>
      <p:ext uri="{BB962C8B-B14F-4D97-AF65-F5344CB8AC3E}">
        <p14:creationId xmlns:p14="http://schemas.microsoft.com/office/powerpoint/2010/main" val="190217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r>
              <a:rPr lang="de-DE" dirty="0"/>
              <a:t>INVEST</a:t>
            </a:r>
            <a:br>
              <a:rPr lang="de-DE" dirty="0"/>
            </a:br>
            <a:r>
              <a:rPr lang="de-DE" dirty="0" err="1">
                <a:solidFill>
                  <a:srgbClr val="00AFCB"/>
                </a:solidFill>
              </a:rPr>
              <a:t>Equileap</a:t>
            </a:r>
            <a:r>
              <a:rPr lang="de-DE" dirty="0">
                <a:solidFill>
                  <a:srgbClr val="00AFCB"/>
                </a:solidFill>
              </a:rPr>
              <a:t> Gender Database</a:t>
            </a: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11</a:t>
            </a:fld>
            <a:endParaRPr lang="en-GB" dirty="0"/>
          </a:p>
        </p:txBody>
      </p:sp>
      <p:sp>
        <p:nvSpPr>
          <p:cNvPr id="10" name="Content Placeholder 2"/>
          <p:cNvSpPr txBox="1">
            <a:spLocks/>
          </p:cNvSpPr>
          <p:nvPr/>
        </p:nvSpPr>
        <p:spPr bwMode="auto">
          <a:xfrm>
            <a:off x="539552" y="1265873"/>
            <a:ext cx="6690015" cy="158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0" hangingPunct="0">
              <a:defRPr/>
            </a:pPr>
            <a:r>
              <a:rPr lang="nl-NL" sz="1400" b="1" dirty="0">
                <a:solidFill>
                  <a:srgbClr val="00AFCB"/>
                </a:solidFill>
              </a:rPr>
              <a:t>EQUILEAP DATA SET</a:t>
            </a:r>
          </a:p>
          <a:p>
            <a:pPr eaLnBrk="0" hangingPunct="0">
              <a:defRPr/>
            </a:pPr>
            <a:endParaRPr lang="en-GB" sz="1400" dirty="0">
              <a:solidFill>
                <a:srgbClr val="000000"/>
              </a:solidFill>
            </a:endParaRPr>
          </a:p>
          <a:p>
            <a:pPr marL="285750" indent="-285750">
              <a:buClr>
                <a:srgbClr val="00AFCB"/>
              </a:buClr>
              <a:buFont typeface="Courier New" charset="0"/>
              <a:buChar char="o"/>
            </a:pPr>
            <a:r>
              <a:rPr lang="en-GB" sz="1200" b="1" dirty="0"/>
              <a:t>3,206 </a:t>
            </a:r>
            <a:r>
              <a:rPr lang="en-GB" sz="1200" dirty="0"/>
              <a:t>companies in 23 developed countries evaluated on 14 core criteria</a:t>
            </a:r>
          </a:p>
          <a:p>
            <a:pPr marL="285750" indent="-285750">
              <a:buClr>
                <a:srgbClr val="00AFCB"/>
              </a:buClr>
              <a:buFont typeface="Courier New" charset="0"/>
              <a:buChar char="o"/>
            </a:pPr>
            <a:r>
              <a:rPr lang="en-GB" sz="1200" dirty="0"/>
              <a:t>1055 of these evaluated to 19 criteria.  </a:t>
            </a:r>
          </a:p>
          <a:p>
            <a:pPr marL="285750" indent="-285750">
              <a:buClr>
                <a:srgbClr val="00AFCB"/>
              </a:buClr>
              <a:buFont typeface="Courier New" charset="0"/>
              <a:buChar char="o"/>
            </a:pPr>
            <a:r>
              <a:rPr lang="en-GB" sz="1200" dirty="0"/>
              <a:t>Total points awarded: 40</a:t>
            </a:r>
          </a:p>
          <a:p>
            <a:pPr marL="285750" indent="-285750">
              <a:buClr>
                <a:srgbClr val="00AFCB"/>
              </a:buClr>
              <a:buFont typeface="Courier New" charset="0"/>
              <a:buChar char="o"/>
            </a:pPr>
            <a:r>
              <a:rPr lang="en-GB" sz="1200" dirty="0"/>
              <a:t>Raw Scores available for all data-points. </a:t>
            </a:r>
          </a:p>
          <a:p>
            <a:pPr marL="285750" indent="-285750">
              <a:buClr>
                <a:srgbClr val="00AFCB"/>
              </a:buClr>
              <a:buFont typeface="Courier New" charset="0"/>
              <a:buChar char="o"/>
            </a:pPr>
            <a:r>
              <a:rPr lang="en-GB" sz="1200" dirty="0"/>
              <a:t>Alarm bell for gender discrimination and harassment, discriminatory marketing and advertising  </a:t>
            </a:r>
          </a:p>
          <a:p>
            <a:pPr marL="285750" indent="-285750">
              <a:buClr>
                <a:srgbClr val="00AFCB"/>
              </a:buClr>
              <a:buFont typeface="Courier New" charset="0"/>
              <a:buChar char="o"/>
            </a:pPr>
            <a:endParaRPr lang="en-GB" sz="1200" dirty="0"/>
          </a:p>
          <a:p>
            <a:pPr marL="285750" indent="-285750">
              <a:buClr>
                <a:srgbClr val="00AFCB"/>
              </a:buClr>
              <a:buFont typeface="Courier New" charset="0"/>
              <a:buChar char="o"/>
            </a:pPr>
            <a:endParaRPr lang="en-GB" sz="1200" dirty="0"/>
          </a:p>
        </p:txBody>
      </p:sp>
      <p:sp>
        <p:nvSpPr>
          <p:cNvPr id="12" name="Content Placeholder 2"/>
          <p:cNvSpPr txBox="1">
            <a:spLocks/>
          </p:cNvSpPr>
          <p:nvPr/>
        </p:nvSpPr>
        <p:spPr bwMode="auto">
          <a:xfrm>
            <a:off x="1138610" y="6808812"/>
            <a:ext cx="388843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GB" sz="1200" dirty="0"/>
          </a:p>
          <a:p>
            <a:pPr marL="285737" indent="-285737" algn="just">
              <a:buBlip>
                <a:blip r:embed="rId3"/>
              </a:buBlip>
              <a:defRPr/>
            </a:pPr>
            <a:endParaRPr lang="en-GB" sz="1200" dirty="0"/>
          </a:p>
          <a:p>
            <a:pPr algn="just"/>
            <a:endParaRPr lang="en-GB" sz="1140" dirty="0">
              <a:solidFill>
                <a:srgbClr val="000000"/>
              </a:solidFill>
            </a:endParaRPr>
          </a:p>
        </p:txBody>
      </p:sp>
      <p:sp>
        <p:nvSpPr>
          <p:cNvPr id="17" name="Content Placeholder 2"/>
          <p:cNvSpPr txBox="1">
            <a:spLocks/>
          </p:cNvSpPr>
          <p:nvPr/>
        </p:nvSpPr>
        <p:spPr bwMode="auto">
          <a:xfrm>
            <a:off x="9820739" y="6808811"/>
            <a:ext cx="3240360" cy="232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GB" sz="1200" dirty="0">
                <a:solidFill>
                  <a:srgbClr val="00AFCB"/>
                </a:solidFill>
              </a:rPr>
              <a:t>T</a:t>
            </a:r>
            <a:endParaRPr lang="de-DE" sz="900" dirty="0">
              <a:solidFill>
                <a:srgbClr val="000000"/>
              </a:solidFill>
              <a:cs typeface="quicksand"/>
            </a:endParaRPr>
          </a:p>
        </p:txBody>
      </p:sp>
      <p:sp>
        <p:nvSpPr>
          <p:cNvPr id="14" name="Footer Placeholder 4"/>
          <p:cNvSpPr txBox="1">
            <a:spLocks/>
          </p:cNvSpPr>
          <p:nvPr/>
        </p:nvSpPr>
        <p:spPr>
          <a:xfrm>
            <a:off x="395536" y="6380514"/>
            <a:ext cx="3456384" cy="365125"/>
          </a:xfrm>
          <a:prstGeom prst="rect">
            <a:avLst/>
          </a:prstGeom>
        </p:spPr>
        <p:txBody>
          <a:bodyPr/>
          <a:lstStyle>
            <a:defPPr>
              <a:defRPr lang="en-US"/>
            </a:defPPr>
            <a:lvl1pPr algn="l" rtl="0" fontAlgn="base">
              <a:spcBef>
                <a:spcPct val="0"/>
              </a:spcBef>
              <a:spcAft>
                <a:spcPct val="0"/>
              </a:spcAft>
              <a:defRPr sz="1000" kern="1200" baseline="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GB" dirty="0">
                <a:latin typeface="+mn-lt"/>
              </a:rPr>
              <a:t>A unique way to make a difference </a:t>
            </a:r>
          </a:p>
        </p:txBody>
      </p:sp>
      <p:sp>
        <p:nvSpPr>
          <p:cNvPr id="3" name="Rectangle 2">
            <a:extLst>
              <a:ext uri="{FF2B5EF4-FFF2-40B4-BE49-F238E27FC236}">
                <a16:creationId xmlns:a16="http://schemas.microsoft.com/office/drawing/2014/main" id="{7AC69C6C-43F4-AB44-A6E3-02D0C2C7ED72}"/>
              </a:ext>
            </a:extLst>
          </p:cNvPr>
          <p:cNvSpPr>
            <a:spLocks noChangeArrowheads="1"/>
          </p:cNvSpPr>
          <p:nvPr/>
        </p:nvSpPr>
        <p:spPr bwMode="auto">
          <a:xfrm>
            <a:off x="599058" y="2951048"/>
            <a:ext cx="18341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latin typeface="+mn-lt"/>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latin typeface="+mn-lt"/>
                <a:cs typeface="+mn-cs"/>
              </a:rPr>
              <a:t>Breakdown by Sector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4">
            <a:extLst>
              <a:ext uri="{FF2B5EF4-FFF2-40B4-BE49-F238E27FC236}">
                <a16:creationId xmlns:a16="http://schemas.microsoft.com/office/drawing/2014/main" id="{0B9F383A-7B99-0240-95DB-C4567D846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58" y="3548979"/>
            <a:ext cx="3036838" cy="2857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D2B243-847B-184D-9855-450768648966}"/>
              </a:ext>
            </a:extLst>
          </p:cNvPr>
          <p:cNvSpPr>
            <a:spLocks noChangeArrowheads="1"/>
          </p:cNvSpPr>
          <p:nvPr/>
        </p:nvSpPr>
        <p:spPr bwMode="auto">
          <a:xfrm>
            <a:off x="599058" y="59492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E335CBBD-23FD-AE4D-892E-4C1623192B6D}"/>
              </a:ext>
            </a:extLst>
          </p:cNvPr>
          <p:cNvSpPr>
            <a:spLocks noChangeArrowheads="1"/>
          </p:cNvSpPr>
          <p:nvPr/>
        </p:nvSpPr>
        <p:spPr bwMode="auto">
          <a:xfrm>
            <a:off x="3995936" y="2074176"/>
            <a:ext cx="4690864" cy="249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eaLnBrk="0" hangingPunct="0"/>
            <a:endParaRPr lang="en-US" altLang="en-US" sz="1200" b="1" dirty="0">
              <a:latin typeface="+mn-lt"/>
              <a:cs typeface="+mn-cs"/>
            </a:endParaRPr>
          </a:p>
          <a:p>
            <a:pPr eaLnBrk="0" hangingPunct="0"/>
            <a:r>
              <a:rPr lang="en-US" altLang="en-US" sz="1200" b="1" dirty="0">
                <a:latin typeface="+mn-lt"/>
                <a:cs typeface="+mn-cs"/>
              </a:rPr>
              <a:t>Breakdown by Country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16">
            <a:extLst>
              <a:ext uri="{FF2B5EF4-FFF2-40B4-BE49-F238E27FC236}">
                <a16:creationId xmlns:a16="http://schemas.microsoft.com/office/drawing/2014/main" id="{2F76CBD0-32DC-474F-BAA6-063C1805C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564278"/>
            <a:ext cx="3096344" cy="28422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22800F60-519F-FE45-BF39-7310D61D9DBC}"/>
              </a:ext>
            </a:extLst>
          </p:cNvPr>
          <p:cNvSpPr>
            <a:spLocks noChangeArrowheads="1"/>
          </p:cNvSpPr>
          <p:nvPr/>
        </p:nvSpPr>
        <p:spPr bwMode="auto">
          <a:xfrm>
            <a:off x="4600667" y="59492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1" i="0" u="none" strike="noStrike" cap="none" normalizeH="0" baseline="0">
                <a:ln>
                  <a:noFill/>
                </a:ln>
                <a:solidFill>
                  <a:srgbClr val="222222"/>
                </a:solidFill>
                <a:effectLst/>
                <a:latin typeface="Quicksand" panose="02070303000000060000" pitchFamily="18" charset="77"/>
                <a:ea typeface="Times New Roman" panose="02020603050405020304" pitchFamily="18" charset="0"/>
                <a:cs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210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br>
              <a:rPr lang="de-DE" dirty="0"/>
            </a:br>
            <a:r>
              <a:rPr lang="de-DE" dirty="0"/>
              <a:t>INDICES</a:t>
            </a:r>
            <a:br>
              <a:rPr lang="de-DE" dirty="0"/>
            </a:b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12</a:t>
            </a:fld>
            <a:endParaRPr lang="en-GB" dirty="0"/>
          </a:p>
        </p:txBody>
      </p:sp>
      <p:sp>
        <p:nvSpPr>
          <p:cNvPr id="10" name="Content Placeholder 2"/>
          <p:cNvSpPr txBox="1">
            <a:spLocks/>
          </p:cNvSpPr>
          <p:nvPr/>
        </p:nvSpPr>
        <p:spPr bwMode="auto">
          <a:xfrm>
            <a:off x="539552" y="1265873"/>
            <a:ext cx="7936883" cy="43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0" hangingPunct="0">
              <a:defRPr/>
            </a:pPr>
            <a:r>
              <a:rPr lang="en-GB" sz="2000" b="1" dirty="0">
                <a:solidFill>
                  <a:srgbClr val="00AFCB"/>
                </a:solidFill>
              </a:rPr>
              <a:t>ABOUT THE INDEX: THE ‘GENDER PREMIUM’ </a:t>
            </a:r>
            <a:endParaRPr lang="nl-NL" sz="2000" b="1" dirty="0">
              <a:solidFill>
                <a:srgbClr val="00AFCB"/>
              </a:solidFill>
            </a:endParaRPr>
          </a:p>
          <a:p>
            <a:pPr algn="just"/>
            <a:endParaRPr lang="en-GB" sz="2000" dirty="0">
              <a:solidFill>
                <a:srgbClr val="000000"/>
              </a:solidFill>
            </a:endParaRPr>
          </a:p>
        </p:txBody>
      </p:sp>
      <p:pic>
        <p:nvPicPr>
          <p:cNvPr id="18" name="Picture 2"/>
          <p:cNvPicPr>
            <a:picLocks noChangeAspect="1" noChangeArrowheads="1"/>
          </p:cNvPicPr>
          <p:nvPr/>
        </p:nvPicPr>
        <p:blipFill>
          <a:blip r:embed="rId4" cstate="print"/>
          <a:srcRect/>
          <a:stretch>
            <a:fillRect/>
          </a:stretch>
        </p:blipFill>
        <p:spPr bwMode="auto">
          <a:xfrm>
            <a:off x="621607" y="1783824"/>
            <a:ext cx="7518783" cy="3484314"/>
          </a:xfrm>
          <a:prstGeom prst="rect">
            <a:avLst/>
          </a:prstGeom>
          <a:noFill/>
          <a:ln w="9525">
            <a:noFill/>
            <a:miter lim="800000"/>
            <a:headEnd/>
            <a:tailEnd/>
          </a:ln>
        </p:spPr>
      </p:pic>
      <p:graphicFrame>
        <p:nvGraphicFramePr>
          <p:cNvPr id="19" name="Table 18"/>
          <p:cNvGraphicFramePr>
            <a:graphicFrameLocks noGrp="1"/>
          </p:cNvGraphicFramePr>
          <p:nvPr>
            <p:extLst>
              <p:ext uri="{D42A27DB-BD31-4B8C-83A1-F6EECF244321}">
                <p14:modId xmlns:p14="http://schemas.microsoft.com/office/powerpoint/2010/main" val="3430545518"/>
              </p:ext>
            </p:extLst>
          </p:nvPr>
        </p:nvGraphicFramePr>
        <p:xfrm>
          <a:off x="621607" y="5339606"/>
          <a:ext cx="7917336" cy="750138"/>
        </p:xfrm>
        <a:graphic>
          <a:graphicData uri="http://schemas.openxmlformats.org/drawingml/2006/table">
            <a:tbl>
              <a:tblPr/>
              <a:tblGrid>
                <a:gridCol w="3285841">
                  <a:extLst>
                    <a:ext uri="{9D8B030D-6E8A-4147-A177-3AD203B41FA5}">
                      <a16:colId xmlns:a16="http://schemas.microsoft.com/office/drawing/2014/main" val="20000"/>
                    </a:ext>
                  </a:extLst>
                </a:gridCol>
                <a:gridCol w="936151">
                  <a:extLst>
                    <a:ext uri="{9D8B030D-6E8A-4147-A177-3AD203B41FA5}">
                      <a16:colId xmlns:a16="http://schemas.microsoft.com/office/drawing/2014/main" val="20001"/>
                    </a:ext>
                  </a:extLst>
                </a:gridCol>
                <a:gridCol w="788340">
                  <a:extLst>
                    <a:ext uri="{9D8B030D-6E8A-4147-A177-3AD203B41FA5}">
                      <a16:colId xmlns:a16="http://schemas.microsoft.com/office/drawing/2014/main" val="20002"/>
                    </a:ext>
                  </a:extLst>
                </a:gridCol>
                <a:gridCol w="788340">
                  <a:extLst>
                    <a:ext uri="{9D8B030D-6E8A-4147-A177-3AD203B41FA5}">
                      <a16:colId xmlns:a16="http://schemas.microsoft.com/office/drawing/2014/main" val="20003"/>
                    </a:ext>
                  </a:extLst>
                </a:gridCol>
                <a:gridCol w="788340">
                  <a:extLst>
                    <a:ext uri="{9D8B030D-6E8A-4147-A177-3AD203B41FA5}">
                      <a16:colId xmlns:a16="http://schemas.microsoft.com/office/drawing/2014/main" val="20004"/>
                    </a:ext>
                  </a:extLst>
                </a:gridCol>
                <a:gridCol w="1330324">
                  <a:extLst>
                    <a:ext uri="{9D8B030D-6E8A-4147-A177-3AD203B41FA5}">
                      <a16:colId xmlns:a16="http://schemas.microsoft.com/office/drawing/2014/main" val="20005"/>
                    </a:ext>
                  </a:extLst>
                </a:gridCol>
              </a:tblGrid>
              <a:tr h="228303">
                <a:tc>
                  <a:txBody>
                    <a:bodyPr/>
                    <a:lstStyle/>
                    <a:p>
                      <a:pPr algn="ctr" fontAlgn="ctr"/>
                      <a:r>
                        <a:rPr lang="en-US" sz="1100" b="1" i="0" u="none" strike="noStrike" dirty="0">
                          <a:solidFill>
                            <a:srgbClr val="FFFFFF"/>
                          </a:solidFill>
                          <a:latin typeface="+mj-lt"/>
                        </a:rPr>
                        <a:t>Index</a:t>
                      </a:r>
                    </a:p>
                  </a:txBody>
                  <a:tcPr marL="0" marR="0" marT="0" marB="0" anchor="ctr">
                    <a:lnL>
                      <a:noFill/>
                    </a:lnL>
                    <a:lnR>
                      <a:noFill/>
                    </a:lnR>
                    <a:lnT>
                      <a:noFill/>
                    </a:lnT>
                    <a:lnB>
                      <a:noFill/>
                    </a:lnB>
                    <a:solidFill>
                      <a:srgbClr val="00AFCB"/>
                    </a:solidFill>
                  </a:tcPr>
                </a:tc>
                <a:tc>
                  <a:txBody>
                    <a:bodyPr/>
                    <a:lstStyle/>
                    <a:p>
                      <a:pPr algn="ctr" fontAlgn="ctr"/>
                      <a:r>
                        <a:rPr lang="en-US" sz="1100" b="1" i="0" u="none" strike="noStrike" dirty="0">
                          <a:solidFill>
                            <a:srgbClr val="FFFFFF"/>
                          </a:solidFill>
                          <a:latin typeface="+mj-lt"/>
                        </a:rPr>
                        <a:t>YTD cumul.</a:t>
                      </a:r>
                    </a:p>
                  </a:txBody>
                  <a:tcPr marL="0" marR="0" marT="0" marB="0" anchor="ctr">
                    <a:lnL>
                      <a:noFill/>
                    </a:lnL>
                    <a:lnR>
                      <a:noFill/>
                    </a:lnR>
                    <a:lnT>
                      <a:noFill/>
                    </a:lnT>
                    <a:lnB>
                      <a:noFill/>
                    </a:lnB>
                    <a:solidFill>
                      <a:srgbClr val="00AFCB"/>
                    </a:solidFill>
                  </a:tcPr>
                </a:tc>
                <a:tc>
                  <a:txBody>
                    <a:bodyPr/>
                    <a:lstStyle/>
                    <a:p>
                      <a:pPr algn="ctr" fontAlgn="ctr"/>
                      <a:r>
                        <a:rPr lang="en-US" sz="1100" b="1" i="0" u="none" strike="noStrike" dirty="0">
                          <a:solidFill>
                            <a:srgbClr val="FFFFFF"/>
                          </a:solidFill>
                          <a:latin typeface="+mj-lt"/>
                        </a:rPr>
                        <a:t>1Y annual.</a:t>
                      </a:r>
                    </a:p>
                  </a:txBody>
                  <a:tcPr marL="0" marR="0" marT="0" marB="0" anchor="ctr">
                    <a:lnL>
                      <a:noFill/>
                    </a:lnL>
                    <a:lnR>
                      <a:noFill/>
                    </a:lnR>
                    <a:lnT>
                      <a:noFill/>
                    </a:lnT>
                    <a:lnB>
                      <a:noFill/>
                    </a:lnB>
                    <a:solidFill>
                      <a:srgbClr val="00AFCB"/>
                    </a:solidFill>
                  </a:tcPr>
                </a:tc>
                <a:tc>
                  <a:txBody>
                    <a:bodyPr/>
                    <a:lstStyle/>
                    <a:p>
                      <a:pPr algn="ctr" fontAlgn="ctr"/>
                      <a:r>
                        <a:rPr lang="en-US" sz="1100" b="1" i="0" u="none" strike="noStrike" dirty="0">
                          <a:solidFill>
                            <a:srgbClr val="FFFFFF"/>
                          </a:solidFill>
                          <a:latin typeface="+mj-lt"/>
                        </a:rPr>
                        <a:t>3Y annual.</a:t>
                      </a:r>
                    </a:p>
                  </a:txBody>
                  <a:tcPr marL="0" marR="0" marT="0" marB="0" anchor="ctr">
                    <a:lnL>
                      <a:noFill/>
                    </a:lnL>
                    <a:lnR>
                      <a:noFill/>
                    </a:lnR>
                    <a:lnT>
                      <a:noFill/>
                    </a:lnT>
                    <a:lnB>
                      <a:noFill/>
                    </a:lnB>
                    <a:solidFill>
                      <a:srgbClr val="00AFCB"/>
                    </a:solidFill>
                  </a:tcPr>
                </a:tc>
                <a:tc>
                  <a:txBody>
                    <a:bodyPr/>
                    <a:lstStyle/>
                    <a:p>
                      <a:pPr algn="ctr" fontAlgn="ctr"/>
                      <a:r>
                        <a:rPr lang="en-US" sz="1100" b="1" i="0" u="none" strike="noStrike" dirty="0">
                          <a:solidFill>
                            <a:srgbClr val="FFFFFF"/>
                          </a:solidFill>
                          <a:latin typeface="+mj-lt"/>
                        </a:rPr>
                        <a:t>5Y annual.</a:t>
                      </a:r>
                    </a:p>
                  </a:txBody>
                  <a:tcPr marL="0" marR="0" marT="0" marB="0" anchor="ctr">
                    <a:lnL>
                      <a:noFill/>
                    </a:lnL>
                    <a:lnR>
                      <a:noFill/>
                    </a:lnR>
                    <a:lnT>
                      <a:noFill/>
                    </a:lnT>
                    <a:lnB>
                      <a:noFill/>
                    </a:lnB>
                    <a:solidFill>
                      <a:srgbClr val="00AFCB"/>
                    </a:solidFill>
                  </a:tcPr>
                </a:tc>
                <a:tc>
                  <a:txBody>
                    <a:bodyPr/>
                    <a:lstStyle/>
                    <a:p>
                      <a:pPr algn="ctr" fontAlgn="ctr"/>
                      <a:r>
                        <a:rPr lang="en-US" sz="1100" b="1" i="0" u="none" strike="noStrike" dirty="0">
                          <a:solidFill>
                            <a:srgbClr val="FFFFFF"/>
                          </a:solidFill>
                          <a:latin typeface="+mj-lt"/>
                        </a:rPr>
                        <a:t>Since 30.09.2011*</a:t>
                      </a:r>
                    </a:p>
                  </a:txBody>
                  <a:tcPr marL="0" marR="0" marT="0" marB="0" anchor="ctr">
                    <a:lnL>
                      <a:noFill/>
                    </a:lnL>
                    <a:lnR>
                      <a:noFill/>
                    </a:lnR>
                    <a:lnT>
                      <a:noFill/>
                    </a:lnT>
                    <a:lnB>
                      <a:noFill/>
                    </a:lnB>
                    <a:solidFill>
                      <a:srgbClr val="00AFCB"/>
                    </a:solidFill>
                  </a:tcPr>
                </a:tc>
                <a:extLst>
                  <a:ext uri="{0D108BD9-81ED-4DB2-BD59-A6C34878D82A}">
                    <a16:rowId xmlns:a16="http://schemas.microsoft.com/office/drawing/2014/main" val="10000"/>
                  </a:ext>
                </a:extLst>
              </a:tr>
              <a:tr h="228303">
                <a:tc>
                  <a:txBody>
                    <a:bodyPr/>
                    <a:lstStyle/>
                    <a:p>
                      <a:pPr algn="l" fontAlgn="ctr"/>
                      <a:r>
                        <a:rPr lang="en-US" sz="1100" b="1" i="0" u="none" strike="noStrike" dirty="0">
                          <a:solidFill>
                            <a:schemeClr val="tx2"/>
                          </a:solidFill>
                          <a:latin typeface="+mj-lt"/>
                        </a:rPr>
                        <a:t>MSCI World NTR Index</a:t>
                      </a:r>
                    </a:p>
                  </a:txBody>
                  <a:tcPr marL="72000" marR="0" marT="0" marB="0" anchor="ctr">
                    <a:lnL>
                      <a:noFill/>
                    </a:lnL>
                    <a:lnR>
                      <a:noFill/>
                    </a:lnR>
                    <a:lnT>
                      <a:noFill/>
                    </a:lnT>
                    <a:lnB>
                      <a:noFill/>
                    </a:lnB>
                    <a:noFill/>
                  </a:tcPr>
                </a:tc>
                <a:tc>
                  <a:txBody>
                    <a:bodyPr/>
                    <a:lstStyle/>
                    <a:p>
                      <a:pPr algn="ctr" fontAlgn="ctr"/>
                      <a:r>
                        <a:rPr lang="en-US" sz="1100" b="0" i="0" u="none" strike="noStrike" dirty="0">
                          <a:solidFill>
                            <a:schemeClr val="tx1"/>
                          </a:solidFill>
                          <a:latin typeface="+mj-lt"/>
                        </a:rPr>
                        <a:t>16.0%</a:t>
                      </a:r>
                    </a:p>
                  </a:txBody>
                  <a:tcPr marL="0" marR="0" marT="0" marB="0" anchor="ctr">
                    <a:lnL>
                      <a:noFill/>
                    </a:lnL>
                    <a:lnR>
                      <a:noFill/>
                    </a:lnR>
                    <a:lnT>
                      <a:noFill/>
                    </a:lnT>
                    <a:lnB>
                      <a:noFill/>
                    </a:lnB>
                    <a:noFill/>
                  </a:tcPr>
                </a:tc>
                <a:tc>
                  <a:txBody>
                    <a:bodyPr/>
                    <a:lstStyle/>
                    <a:p>
                      <a:pPr algn="ctr" fontAlgn="ctr"/>
                      <a:r>
                        <a:rPr lang="en-US" sz="1100" b="0" i="0" u="none" strike="noStrike" dirty="0">
                          <a:solidFill>
                            <a:schemeClr val="tx1"/>
                          </a:solidFill>
                          <a:latin typeface="+mj-lt"/>
                        </a:rPr>
                        <a:t>18.6%</a:t>
                      </a:r>
                    </a:p>
                  </a:txBody>
                  <a:tcPr marL="0" marR="0" marT="0" marB="0" anchor="ctr">
                    <a:lnL>
                      <a:noFill/>
                    </a:lnL>
                    <a:lnR>
                      <a:noFill/>
                    </a:lnR>
                    <a:lnT>
                      <a:noFill/>
                    </a:lnT>
                    <a:lnB>
                      <a:noFill/>
                    </a:lnB>
                    <a:noFill/>
                  </a:tcPr>
                </a:tc>
                <a:tc>
                  <a:txBody>
                    <a:bodyPr/>
                    <a:lstStyle/>
                    <a:p>
                      <a:pPr algn="ctr" fontAlgn="ctr"/>
                      <a:r>
                        <a:rPr lang="en-US" sz="1100" b="0" i="0" u="none" strike="noStrike" dirty="0">
                          <a:solidFill>
                            <a:schemeClr val="tx1"/>
                          </a:solidFill>
                          <a:latin typeface="+mj-lt"/>
                        </a:rPr>
                        <a:t>7.6%</a:t>
                      </a:r>
                    </a:p>
                  </a:txBody>
                  <a:tcPr marL="0" marR="0" marT="0" marB="0" anchor="ctr">
                    <a:lnL>
                      <a:noFill/>
                    </a:lnL>
                    <a:lnR>
                      <a:noFill/>
                    </a:lnR>
                    <a:lnT>
                      <a:noFill/>
                    </a:lnT>
                    <a:lnB>
                      <a:noFill/>
                    </a:lnB>
                    <a:noFill/>
                  </a:tcPr>
                </a:tc>
                <a:tc>
                  <a:txBody>
                    <a:bodyPr/>
                    <a:lstStyle/>
                    <a:p>
                      <a:pPr algn="ctr" fontAlgn="ctr"/>
                      <a:r>
                        <a:rPr lang="en-US" sz="1100" b="0" i="0" u="none" strike="noStrike" dirty="0">
                          <a:solidFill>
                            <a:schemeClr val="tx1"/>
                          </a:solidFill>
                          <a:latin typeface="+mj-lt"/>
                        </a:rPr>
                        <a:t>10.9%</a:t>
                      </a:r>
                    </a:p>
                  </a:txBody>
                  <a:tcPr marL="0" marR="0" marT="0" marB="0" anchor="ctr">
                    <a:lnL>
                      <a:noFill/>
                    </a:lnL>
                    <a:lnR>
                      <a:noFill/>
                    </a:lnR>
                    <a:lnT>
                      <a:noFill/>
                    </a:lnT>
                    <a:lnB>
                      <a:noFill/>
                    </a:lnB>
                    <a:noFill/>
                  </a:tcPr>
                </a:tc>
                <a:tc>
                  <a:txBody>
                    <a:bodyPr/>
                    <a:lstStyle/>
                    <a:p>
                      <a:pPr algn="ctr" fontAlgn="ctr"/>
                      <a:r>
                        <a:rPr lang="en-US" sz="1100" b="0" i="0" u="none" strike="noStrike" dirty="0">
                          <a:solidFill>
                            <a:schemeClr val="tx1"/>
                          </a:solidFill>
                          <a:latin typeface="+mj-lt"/>
                        </a:rPr>
                        <a:t>12.7%</a:t>
                      </a:r>
                    </a:p>
                  </a:txBody>
                  <a:tcPr marL="0" marR="0" marT="0" marB="0" anchor="ctr">
                    <a:lnL>
                      <a:noFill/>
                    </a:lnL>
                    <a:lnR>
                      <a:noFill/>
                    </a:lnR>
                    <a:lnT>
                      <a:noFill/>
                    </a:lnT>
                    <a:lnB>
                      <a:noFill/>
                    </a:lnB>
                    <a:noFill/>
                  </a:tcPr>
                </a:tc>
                <a:extLst>
                  <a:ext uri="{0D108BD9-81ED-4DB2-BD59-A6C34878D82A}">
                    <a16:rowId xmlns:a16="http://schemas.microsoft.com/office/drawing/2014/main" val="10001"/>
                  </a:ext>
                </a:extLst>
              </a:tr>
              <a:tr h="228303">
                <a:tc>
                  <a:txBody>
                    <a:bodyPr/>
                    <a:lstStyle/>
                    <a:p>
                      <a:pPr algn="l" fontAlgn="ctr"/>
                      <a:r>
                        <a:rPr lang="en-US" sz="1100" b="1" i="0" u="none" strike="noStrike" dirty="0">
                          <a:solidFill>
                            <a:schemeClr val="tx2"/>
                          </a:solidFill>
                          <a:latin typeface="+mj-lt"/>
                        </a:rPr>
                        <a:t>Solactive Equileap Global Equality NTR Index</a:t>
                      </a:r>
                    </a:p>
                  </a:txBody>
                  <a:tcPr marL="72000" marR="0" marT="0" marB="0" anchor="ctr">
                    <a:lnL>
                      <a:noFill/>
                    </a:lnL>
                    <a:lnR>
                      <a:noFill/>
                    </a:lnR>
                    <a:lnT>
                      <a:noFill/>
                    </a:lnT>
                    <a:lnB>
                      <a:noFill/>
                    </a:lnB>
                    <a:solidFill>
                      <a:srgbClr val="00AFCB">
                        <a:alpha val="9804"/>
                      </a:srgbClr>
                    </a:solidFill>
                  </a:tcPr>
                </a:tc>
                <a:tc>
                  <a:txBody>
                    <a:bodyPr/>
                    <a:lstStyle/>
                    <a:p>
                      <a:pPr algn="ctr" fontAlgn="ctr"/>
                      <a:r>
                        <a:rPr lang="en-US" sz="1100" b="0" i="0" u="none" strike="noStrike" dirty="0">
                          <a:solidFill>
                            <a:schemeClr val="tx1"/>
                          </a:solidFill>
                          <a:latin typeface="+mj-lt"/>
                        </a:rPr>
                        <a:t>16.6%</a:t>
                      </a:r>
                    </a:p>
                  </a:txBody>
                  <a:tcPr marL="0" marR="0" marT="0" marB="0" anchor="ctr">
                    <a:lnL>
                      <a:noFill/>
                    </a:lnL>
                    <a:lnR>
                      <a:noFill/>
                    </a:lnR>
                    <a:lnT>
                      <a:noFill/>
                    </a:lnT>
                    <a:lnB>
                      <a:noFill/>
                    </a:lnB>
                    <a:solidFill>
                      <a:srgbClr val="00AFCB">
                        <a:alpha val="9804"/>
                      </a:srgbClr>
                    </a:solidFill>
                  </a:tcPr>
                </a:tc>
                <a:tc>
                  <a:txBody>
                    <a:bodyPr/>
                    <a:lstStyle/>
                    <a:p>
                      <a:pPr algn="ctr" fontAlgn="ctr"/>
                      <a:r>
                        <a:rPr lang="en-US" sz="1100" b="0" i="0" u="none" strike="noStrike" dirty="0">
                          <a:solidFill>
                            <a:schemeClr val="tx1"/>
                          </a:solidFill>
                          <a:latin typeface="+mj-lt"/>
                        </a:rPr>
                        <a:t>18.6%</a:t>
                      </a:r>
                    </a:p>
                  </a:txBody>
                  <a:tcPr marL="0" marR="0" marT="0" marB="0" anchor="ctr">
                    <a:lnL>
                      <a:noFill/>
                    </a:lnL>
                    <a:lnR>
                      <a:noFill/>
                    </a:lnR>
                    <a:lnT>
                      <a:noFill/>
                    </a:lnT>
                    <a:lnB>
                      <a:noFill/>
                    </a:lnB>
                    <a:solidFill>
                      <a:srgbClr val="00AFCB">
                        <a:alpha val="9804"/>
                      </a:srgbClr>
                    </a:solidFill>
                  </a:tcPr>
                </a:tc>
                <a:tc>
                  <a:txBody>
                    <a:bodyPr/>
                    <a:lstStyle/>
                    <a:p>
                      <a:pPr algn="ctr" fontAlgn="ctr"/>
                      <a:r>
                        <a:rPr lang="en-US" sz="1100" b="0" i="0" u="none" strike="noStrike" dirty="0">
                          <a:solidFill>
                            <a:schemeClr val="tx1"/>
                          </a:solidFill>
                          <a:latin typeface="+mj-lt"/>
                        </a:rPr>
                        <a:t>7.4%</a:t>
                      </a:r>
                    </a:p>
                  </a:txBody>
                  <a:tcPr marL="0" marR="0" marT="0" marB="0" anchor="ctr">
                    <a:lnL>
                      <a:noFill/>
                    </a:lnL>
                    <a:lnR>
                      <a:noFill/>
                    </a:lnR>
                    <a:lnT>
                      <a:noFill/>
                    </a:lnT>
                    <a:lnB>
                      <a:noFill/>
                    </a:lnB>
                    <a:solidFill>
                      <a:srgbClr val="00AFCB">
                        <a:alpha val="9804"/>
                      </a:srgbClr>
                    </a:solidFill>
                  </a:tcPr>
                </a:tc>
                <a:tc>
                  <a:txBody>
                    <a:bodyPr/>
                    <a:lstStyle/>
                    <a:p>
                      <a:pPr algn="ctr" fontAlgn="ctr"/>
                      <a:r>
                        <a:rPr lang="en-US" sz="1100" b="0" i="0" u="none" strike="noStrike" dirty="0">
                          <a:solidFill>
                            <a:schemeClr val="tx1"/>
                          </a:solidFill>
                          <a:latin typeface="+mj-lt"/>
                        </a:rPr>
                        <a:t>12.4%</a:t>
                      </a:r>
                    </a:p>
                  </a:txBody>
                  <a:tcPr marL="0" marR="0" marT="0" marB="0" anchor="ctr">
                    <a:lnL>
                      <a:noFill/>
                    </a:lnL>
                    <a:lnR>
                      <a:noFill/>
                    </a:lnR>
                    <a:lnT>
                      <a:noFill/>
                    </a:lnT>
                    <a:lnB>
                      <a:noFill/>
                    </a:lnB>
                    <a:solidFill>
                      <a:srgbClr val="00AFCB">
                        <a:alpha val="9804"/>
                      </a:srgbClr>
                    </a:solidFill>
                  </a:tcPr>
                </a:tc>
                <a:tc>
                  <a:txBody>
                    <a:bodyPr/>
                    <a:lstStyle/>
                    <a:p>
                      <a:pPr algn="ctr" fontAlgn="ctr"/>
                      <a:r>
                        <a:rPr lang="en-US" sz="1100" b="0" i="0" u="none" strike="noStrike" dirty="0">
                          <a:solidFill>
                            <a:schemeClr val="tx1"/>
                          </a:solidFill>
                          <a:latin typeface="+mj-lt"/>
                        </a:rPr>
                        <a:t>13.5%</a:t>
                      </a:r>
                    </a:p>
                  </a:txBody>
                  <a:tcPr marL="0" marR="0" marT="0" marB="0" anchor="ctr">
                    <a:lnL>
                      <a:noFill/>
                    </a:lnL>
                    <a:lnR>
                      <a:noFill/>
                    </a:lnR>
                    <a:lnT>
                      <a:noFill/>
                    </a:lnT>
                    <a:lnB>
                      <a:noFill/>
                    </a:lnB>
                    <a:solidFill>
                      <a:srgbClr val="00AFCB">
                        <a:alpha val="9804"/>
                      </a:srgbClr>
                    </a:solidFill>
                  </a:tcPr>
                </a:tc>
                <a:extLst>
                  <a:ext uri="{0D108BD9-81ED-4DB2-BD59-A6C34878D82A}">
                    <a16:rowId xmlns:a16="http://schemas.microsoft.com/office/drawing/2014/main" val="10002"/>
                  </a:ext>
                </a:extLst>
              </a:tr>
              <a:tr h="65229">
                <a:tc>
                  <a:txBody>
                    <a:bodyPr/>
                    <a:lstStyle/>
                    <a:p>
                      <a:pPr algn="l" fontAlgn="b"/>
                      <a:endParaRPr lang="en-US" sz="100" b="0" i="0" u="none" strike="noStrike" dirty="0">
                        <a:solidFill>
                          <a:srgbClr val="000000"/>
                        </a:solidFill>
                        <a:latin typeface="+mj-lt"/>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 b="0" i="0" u="none" strike="noStrike" dirty="0">
                        <a:solidFill>
                          <a:srgbClr val="000000"/>
                        </a:solidFill>
                        <a:latin typeface="+mj-lt"/>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 b="0" i="0" u="none" strike="noStrike" dirty="0">
                        <a:solidFill>
                          <a:srgbClr val="000000"/>
                        </a:solidFill>
                        <a:latin typeface="+mj-lt"/>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 b="0" i="0" u="none" strike="noStrike" dirty="0">
                        <a:solidFill>
                          <a:srgbClr val="000000"/>
                        </a:solidFill>
                        <a:latin typeface="+mj-lt"/>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 b="0" i="0" u="none" strike="noStrike" dirty="0">
                        <a:solidFill>
                          <a:srgbClr val="000000"/>
                        </a:solidFill>
                        <a:latin typeface="+mj-lt"/>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 b="0" i="0" u="none" strike="noStrike" dirty="0">
                        <a:solidFill>
                          <a:srgbClr val="000000"/>
                        </a:solidFill>
                        <a:latin typeface="+mj-lt"/>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0" name="Rectangle 19"/>
          <p:cNvSpPr/>
          <p:nvPr/>
        </p:nvSpPr>
        <p:spPr>
          <a:xfrm>
            <a:off x="621607" y="6089744"/>
            <a:ext cx="7917336" cy="123111"/>
          </a:xfrm>
          <a:prstGeom prst="rect">
            <a:avLst/>
          </a:prstGeom>
        </p:spPr>
        <p:txBody>
          <a:bodyPr wrap="square" lIns="0" tIns="0" rIns="0" bIns="0">
            <a:spAutoFit/>
          </a:bodyPr>
          <a:lstStyle/>
          <a:p>
            <a:pPr fontAlgn="b"/>
            <a:r>
              <a:rPr lang="en-GB" sz="800" dirty="0">
                <a:solidFill>
                  <a:srgbClr val="000000"/>
                </a:solidFill>
                <a:latin typeface="+mj-lt"/>
              </a:rPr>
              <a:t>Source: Bloomberg, as at 29/09/2017. Past performance is not a reliable indicator of future results. *Availability of gender data begins in Sep 2011. </a:t>
            </a:r>
          </a:p>
        </p:txBody>
      </p:sp>
      <p:sp>
        <p:nvSpPr>
          <p:cNvPr id="9" name="Footer Placeholder 4">
            <a:extLst>
              <a:ext uri="{FF2B5EF4-FFF2-40B4-BE49-F238E27FC236}">
                <a16:creationId xmlns:a16="http://schemas.microsoft.com/office/drawing/2014/main" id="{E3871AEC-2851-1444-99D0-A34DCEAACA92}"/>
              </a:ext>
            </a:extLst>
          </p:cNvPr>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Tree>
    <p:extLst>
      <p:ext uri="{BB962C8B-B14F-4D97-AF65-F5344CB8AC3E}">
        <p14:creationId xmlns:p14="http://schemas.microsoft.com/office/powerpoint/2010/main" val="323087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600" y="2636912"/>
            <a:ext cx="5086400" cy="1143000"/>
          </a:xfrm>
        </p:spPr>
        <p:txBody>
          <a:bodyPr/>
          <a:lstStyle/>
          <a:p>
            <a:r>
              <a:rPr lang="en-GB" dirty="0"/>
              <a:t>USING THE DATA TO SUPPORT CHANGE</a:t>
            </a:r>
          </a:p>
        </p:txBody>
      </p:sp>
    </p:spTree>
    <p:extLst>
      <p:ext uri="{BB962C8B-B14F-4D97-AF65-F5344CB8AC3E}">
        <p14:creationId xmlns:p14="http://schemas.microsoft.com/office/powerpoint/2010/main" val="400936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r>
              <a:rPr lang="de-DE" dirty="0"/>
              <a:t>INVEST</a:t>
            </a: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14</a:t>
            </a:fld>
            <a:endParaRPr lang="en-GB" dirty="0"/>
          </a:p>
        </p:txBody>
      </p:sp>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
        <p:nvSpPr>
          <p:cNvPr id="3" name="Rechthoek 2">
            <a:extLst>
              <a:ext uri="{FF2B5EF4-FFF2-40B4-BE49-F238E27FC236}">
                <a16:creationId xmlns:a16="http://schemas.microsoft.com/office/drawing/2014/main" id="{E44B6B67-A3C4-7F4B-8311-2781594B404B}"/>
              </a:ext>
            </a:extLst>
          </p:cNvPr>
          <p:cNvSpPr/>
          <p:nvPr/>
        </p:nvSpPr>
        <p:spPr>
          <a:xfrm>
            <a:off x="3915906" y="3934077"/>
            <a:ext cx="1008609" cy="369332"/>
          </a:xfrm>
          <a:prstGeom prst="rect">
            <a:avLst/>
          </a:prstGeom>
        </p:spPr>
        <p:txBody>
          <a:bodyPr wrap="none">
            <a:spAutoFit/>
          </a:bodyPr>
          <a:lstStyle/>
          <a:p>
            <a:pPr marL="0" lvl="1" indent="0" algn="just" fontAlgn="auto">
              <a:spcAft>
                <a:spcPts val="0"/>
              </a:spcAft>
              <a:buNone/>
              <a:defRPr/>
            </a:pPr>
            <a:r>
              <a:rPr lang="en-GB" b="1" dirty="0">
                <a:latin typeface="Quicksand" panose="02070303000000060000" pitchFamily="18" charset="77"/>
              </a:rPr>
              <a:t>TOOLS</a:t>
            </a:r>
          </a:p>
        </p:txBody>
      </p:sp>
      <p:sp>
        <p:nvSpPr>
          <p:cNvPr id="15" name="Rechthoek 14">
            <a:extLst>
              <a:ext uri="{FF2B5EF4-FFF2-40B4-BE49-F238E27FC236}">
                <a16:creationId xmlns:a16="http://schemas.microsoft.com/office/drawing/2014/main" id="{6D71EB76-7275-FC48-B2F0-EB4DAF66FC20}"/>
              </a:ext>
            </a:extLst>
          </p:cNvPr>
          <p:cNvSpPr/>
          <p:nvPr/>
        </p:nvSpPr>
        <p:spPr>
          <a:xfrm>
            <a:off x="2546539" y="2571935"/>
            <a:ext cx="1154483" cy="338554"/>
          </a:xfrm>
          <a:prstGeom prst="rect">
            <a:avLst/>
          </a:prstGeom>
          <a:ln>
            <a:noFill/>
          </a:ln>
        </p:spPr>
        <p:txBody>
          <a:bodyPr wrap="none">
            <a:spAutoFit/>
          </a:bodyPr>
          <a:lstStyle/>
          <a:p>
            <a:pPr marL="0" lvl="1" indent="0" algn="just" fontAlgn="auto">
              <a:spcAft>
                <a:spcPts val="0"/>
              </a:spcAft>
              <a:buNone/>
              <a:defRPr/>
            </a:pPr>
            <a:r>
              <a:rPr lang="en-GB" sz="1600" b="1" dirty="0">
                <a:solidFill>
                  <a:srgbClr val="00AB90"/>
                </a:solidFill>
                <a:latin typeface="Quicksand" panose="02070303000000060000" pitchFamily="18" charset="77"/>
              </a:rPr>
              <a:t>Database</a:t>
            </a:r>
          </a:p>
        </p:txBody>
      </p:sp>
      <p:sp>
        <p:nvSpPr>
          <p:cNvPr id="16" name="Rechthoek 15">
            <a:extLst>
              <a:ext uri="{FF2B5EF4-FFF2-40B4-BE49-F238E27FC236}">
                <a16:creationId xmlns:a16="http://schemas.microsoft.com/office/drawing/2014/main" id="{7BC3762F-4429-D945-BBBD-6AD2524C1A25}"/>
              </a:ext>
            </a:extLst>
          </p:cNvPr>
          <p:cNvSpPr/>
          <p:nvPr/>
        </p:nvSpPr>
        <p:spPr>
          <a:xfrm>
            <a:off x="1393360" y="4802579"/>
            <a:ext cx="3558598" cy="584775"/>
          </a:xfrm>
          <a:prstGeom prst="rect">
            <a:avLst/>
          </a:prstGeom>
          <a:ln>
            <a:noFill/>
          </a:ln>
        </p:spPr>
        <p:txBody>
          <a:bodyPr wrap="square">
            <a:spAutoFit/>
          </a:bodyPr>
          <a:lstStyle/>
          <a:p>
            <a:pPr marL="0" lvl="1" indent="0" fontAlgn="auto">
              <a:spcAft>
                <a:spcPts val="0"/>
              </a:spcAft>
              <a:buNone/>
              <a:defRPr/>
            </a:pPr>
            <a:r>
              <a:rPr lang="en-GB" sz="1600" b="1" dirty="0">
                <a:solidFill>
                  <a:srgbClr val="61B984"/>
                </a:solidFill>
                <a:latin typeface="Quicksand" panose="02070303000000060000" pitchFamily="18" charset="77"/>
              </a:rPr>
              <a:t>Global Report </a:t>
            </a:r>
          </a:p>
          <a:p>
            <a:pPr marL="0" lvl="1" indent="0" fontAlgn="auto">
              <a:spcAft>
                <a:spcPts val="0"/>
              </a:spcAft>
              <a:buNone/>
              <a:defRPr/>
            </a:pPr>
            <a:r>
              <a:rPr lang="en-GB" sz="1600" b="1" dirty="0">
                <a:solidFill>
                  <a:srgbClr val="61B984"/>
                </a:solidFill>
                <a:latin typeface="Quicksand" panose="02070303000000060000" pitchFamily="18" charset="77"/>
              </a:rPr>
              <a:t>&amp; Ranking</a:t>
            </a:r>
          </a:p>
        </p:txBody>
      </p:sp>
      <p:sp>
        <p:nvSpPr>
          <p:cNvPr id="17" name="Rechthoek 16">
            <a:extLst>
              <a:ext uri="{FF2B5EF4-FFF2-40B4-BE49-F238E27FC236}">
                <a16:creationId xmlns:a16="http://schemas.microsoft.com/office/drawing/2014/main" id="{1416304B-DCB4-B84E-8251-8BFEE3340F03}"/>
              </a:ext>
            </a:extLst>
          </p:cNvPr>
          <p:cNvSpPr/>
          <p:nvPr/>
        </p:nvSpPr>
        <p:spPr>
          <a:xfrm>
            <a:off x="5124362" y="5448054"/>
            <a:ext cx="1782860" cy="584775"/>
          </a:xfrm>
          <a:prstGeom prst="rect">
            <a:avLst/>
          </a:prstGeom>
          <a:ln>
            <a:noFill/>
          </a:ln>
        </p:spPr>
        <p:txBody>
          <a:bodyPr wrap="none">
            <a:spAutoFit/>
          </a:bodyPr>
          <a:lstStyle/>
          <a:p>
            <a:pPr marL="0" lvl="1" indent="0" fontAlgn="auto">
              <a:spcAft>
                <a:spcPts val="0"/>
              </a:spcAft>
              <a:buNone/>
              <a:defRPr/>
            </a:pPr>
            <a:r>
              <a:rPr lang="en-GB" sz="1600" b="1" dirty="0">
                <a:solidFill>
                  <a:schemeClr val="tx2"/>
                </a:solidFill>
                <a:latin typeface="Quicksand" panose="02070303000000060000" pitchFamily="18" charset="77"/>
              </a:rPr>
              <a:t>Equileap </a:t>
            </a:r>
          </a:p>
          <a:p>
            <a:pPr marL="0" lvl="1" indent="0" fontAlgn="auto">
              <a:spcAft>
                <a:spcPts val="0"/>
              </a:spcAft>
              <a:buNone/>
              <a:defRPr/>
            </a:pPr>
            <a:r>
              <a:rPr lang="en-GB" sz="1600" b="1" dirty="0">
                <a:solidFill>
                  <a:schemeClr val="tx2"/>
                </a:solidFill>
                <a:latin typeface="Quicksand" panose="02070303000000060000" pitchFamily="18" charset="77"/>
              </a:rPr>
              <a:t>Equality indices</a:t>
            </a:r>
          </a:p>
        </p:txBody>
      </p:sp>
      <p:sp>
        <p:nvSpPr>
          <p:cNvPr id="18" name="Rechthoek 17">
            <a:extLst>
              <a:ext uri="{FF2B5EF4-FFF2-40B4-BE49-F238E27FC236}">
                <a16:creationId xmlns:a16="http://schemas.microsoft.com/office/drawing/2014/main" id="{98DDD6FF-28CE-6F4F-887B-51079D2B4813}"/>
              </a:ext>
            </a:extLst>
          </p:cNvPr>
          <p:cNvSpPr/>
          <p:nvPr/>
        </p:nvSpPr>
        <p:spPr>
          <a:xfrm>
            <a:off x="6375918" y="3304518"/>
            <a:ext cx="2279848" cy="338554"/>
          </a:xfrm>
          <a:prstGeom prst="rect">
            <a:avLst/>
          </a:prstGeom>
          <a:ln>
            <a:noFill/>
          </a:ln>
        </p:spPr>
        <p:txBody>
          <a:bodyPr wrap="square">
            <a:spAutoFit/>
          </a:bodyPr>
          <a:lstStyle/>
          <a:p>
            <a:pPr marL="0" lvl="1" indent="0" fontAlgn="auto">
              <a:spcAft>
                <a:spcPts val="0"/>
              </a:spcAft>
              <a:buNone/>
              <a:defRPr/>
            </a:pPr>
            <a:r>
              <a:rPr lang="en-GB" sz="1600" b="1" dirty="0">
                <a:solidFill>
                  <a:schemeClr val="tx2">
                    <a:lumMod val="75000"/>
                  </a:schemeClr>
                </a:solidFill>
                <a:latin typeface="Quicksand" panose="02070303000000060000" pitchFamily="18" charset="77"/>
              </a:rPr>
              <a:t>Company r</a:t>
            </a:r>
            <a:r>
              <a:rPr lang="en-GB" sz="1600" b="1" dirty="0">
                <a:solidFill>
                  <a:srgbClr val="008398"/>
                </a:solidFill>
                <a:latin typeface="Quicksand" panose="02070303000000060000" pitchFamily="18" charset="77"/>
              </a:rPr>
              <a:t>epo</a:t>
            </a:r>
            <a:r>
              <a:rPr lang="en-GB" sz="1600" b="1" dirty="0">
                <a:solidFill>
                  <a:schemeClr val="tx2">
                    <a:lumMod val="75000"/>
                  </a:schemeClr>
                </a:solidFill>
                <a:latin typeface="Quicksand" panose="02070303000000060000" pitchFamily="18" charset="77"/>
              </a:rPr>
              <a:t>rts</a:t>
            </a:r>
          </a:p>
        </p:txBody>
      </p:sp>
      <p:pic>
        <p:nvPicPr>
          <p:cNvPr id="19" name="Afbeelding 18">
            <a:extLst>
              <a:ext uri="{FF2B5EF4-FFF2-40B4-BE49-F238E27FC236}">
                <a16:creationId xmlns:a16="http://schemas.microsoft.com/office/drawing/2014/main" id="{61F98D6E-4AFB-2849-8756-CF3CAC4AFD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5153" y="4503650"/>
            <a:ext cx="1003857" cy="1414036"/>
          </a:xfrm>
          <a:prstGeom prst="rect">
            <a:avLst/>
          </a:prstGeom>
        </p:spPr>
      </p:pic>
      <p:grpSp>
        <p:nvGrpSpPr>
          <p:cNvPr id="20" name="Groep 19">
            <a:extLst>
              <a:ext uri="{FF2B5EF4-FFF2-40B4-BE49-F238E27FC236}">
                <a16:creationId xmlns:a16="http://schemas.microsoft.com/office/drawing/2014/main" id="{8C1F2BDE-9C76-D746-9A9A-453F6D7C551D}"/>
              </a:ext>
            </a:extLst>
          </p:cNvPr>
          <p:cNvGrpSpPr/>
          <p:nvPr/>
        </p:nvGrpSpPr>
        <p:grpSpPr>
          <a:xfrm>
            <a:off x="6247036" y="1841935"/>
            <a:ext cx="2062343" cy="1414036"/>
            <a:chOff x="3851920" y="2989027"/>
            <a:chExt cx="4739060" cy="3249315"/>
          </a:xfrm>
        </p:grpSpPr>
        <p:pic>
          <p:nvPicPr>
            <p:cNvPr id="21" name="Picture 3">
              <a:extLst>
                <a:ext uri="{FF2B5EF4-FFF2-40B4-BE49-F238E27FC236}">
                  <a16:creationId xmlns:a16="http://schemas.microsoft.com/office/drawing/2014/main" id="{132E28CD-B368-AE4E-851B-5F47FC0A45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51920" y="2989027"/>
              <a:ext cx="2302408" cy="3249315"/>
            </a:xfrm>
            <a:prstGeom prst="rect">
              <a:avLst/>
            </a:prstGeom>
            <a:ln w="6350">
              <a:solidFill>
                <a:schemeClr val="bg1">
                  <a:lumMod val="85000"/>
                </a:schemeClr>
              </a:solidFill>
            </a:ln>
          </p:spPr>
        </p:pic>
        <p:pic>
          <p:nvPicPr>
            <p:cNvPr id="22" name="Picture 4">
              <a:extLst>
                <a:ext uri="{FF2B5EF4-FFF2-40B4-BE49-F238E27FC236}">
                  <a16:creationId xmlns:a16="http://schemas.microsoft.com/office/drawing/2014/main" id="{1763955A-494F-1740-87F3-80B1263F83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90867" y="2989027"/>
              <a:ext cx="2300113" cy="3249315"/>
            </a:xfrm>
            <a:prstGeom prst="rect">
              <a:avLst/>
            </a:prstGeom>
            <a:ln w="6350">
              <a:solidFill>
                <a:schemeClr val="bg1">
                  <a:lumMod val="85000"/>
                </a:schemeClr>
              </a:solidFill>
            </a:ln>
          </p:spPr>
        </p:pic>
      </p:grpSp>
      <p:grpSp>
        <p:nvGrpSpPr>
          <p:cNvPr id="23" name="Groep 22">
            <a:extLst>
              <a:ext uri="{FF2B5EF4-FFF2-40B4-BE49-F238E27FC236}">
                <a16:creationId xmlns:a16="http://schemas.microsoft.com/office/drawing/2014/main" id="{22B7A631-6582-8547-805C-FA356E95DF7F}"/>
              </a:ext>
            </a:extLst>
          </p:cNvPr>
          <p:cNvGrpSpPr/>
          <p:nvPr/>
        </p:nvGrpSpPr>
        <p:grpSpPr>
          <a:xfrm>
            <a:off x="1380252" y="1843357"/>
            <a:ext cx="2531234" cy="736062"/>
            <a:chOff x="1651180" y="4594486"/>
            <a:chExt cx="3065073" cy="891297"/>
          </a:xfrm>
        </p:grpSpPr>
        <p:sp>
          <p:nvSpPr>
            <p:cNvPr id="26" name="Punthaak 25">
              <a:extLst>
                <a:ext uri="{FF2B5EF4-FFF2-40B4-BE49-F238E27FC236}">
                  <a16:creationId xmlns:a16="http://schemas.microsoft.com/office/drawing/2014/main" id="{F6F5723C-9E40-E341-839D-96450183464A}"/>
                </a:ext>
              </a:extLst>
            </p:cNvPr>
            <p:cNvSpPr/>
            <p:nvPr/>
          </p:nvSpPr>
          <p:spPr>
            <a:xfrm>
              <a:off x="2615315" y="4751007"/>
              <a:ext cx="322751" cy="643671"/>
            </a:xfrm>
            <a:prstGeom prst="chevron">
              <a:avLst>
                <a:gd name="adj" fmla="val 62319"/>
              </a:avLst>
            </a:prstGeom>
            <a:solidFill>
              <a:srgbClr val="4AA89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28" name="Ovaal 27">
              <a:extLst>
                <a:ext uri="{FF2B5EF4-FFF2-40B4-BE49-F238E27FC236}">
                  <a16:creationId xmlns:a16="http://schemas.microsoft.com/office/drawing/2014/main" id="{A30F2499-9B4B-C344-80AD-7CEEFC38D3C7}"/>
                </a:ext>
              </a:extLst>
            </p:cNvPr>
            <p:cNvSpPr>
              <a:spLocks noChangeAspect="1"/>
            </p:cNvSpPr>
            <p:nvPr/>
          </p:nvSpPr>
          <p:spPr>
            <a:xfrm>
              <a:off x="3944864" y="4687148"/>
              <a:ext cx="771389" cy="771389"/>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900" b="1" dirty="0">
                  <a:solidFill>
                    <a:srgbClr val="4AA897"/>
                  </a:solidFill>
                </a:rPr>
                <a:t>Dataset</a:t>
              </a:r>
            </a:p>
          </p:txBody>
        </p:sp>
        <p:sp>
          <p:nvSpPr>
            <p:cNvPr id="29" name="Punthaak 28">
              <a:extLst>
                <a:ext uri="{FF2B5EF4-FFF2-40B4-BE49-F238E27FC236}">
                  <a16:creationId xmlns:a16="http://schemas.microsoft.com/office/drawing/2014/main" id="{558527A0-344D-DB46-B52D-C27F15FED708}"/>
                </a:ext>
              </a:extLst>
            </p:cNvPr>
            <p:cNvSpPr/>
            <p:nvPr/>
          </p:nvSpPr>
          <p:spPr>
            <a:xfrm>
              <a:off x="2941999" y="4751007"/>
              <a:ext cx="322751" cy="643671"/>
            </a:xfrm>
            <a:prstGeom prst="chevron">
              <a:avLst>
                <a:gd name="adj" fmla="val 62319"/>
              </a:avLst>
            </a:prstGeom>
            <a:solidFill>
              <a:srgbClr val="4AA89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30" name="Punthaak 29">
              <a:extLst>
                <a:ext uri="{FF2B5EF4-FFF2-40B4-BE49-F238E27FC236}">
                  <a16:creationId xmlns:a16="http://schemas.microsoft.com/office/drawing/2014/main" id="{6341E9E9-CFBF-F04C-B2A8-3B9927889365}"/>
                </a:ext>
              </a:extLst>
            </p:cNvPr>
            <p:cNvSpPr/>
            <p:nvPr/>
          </p:nvSpPr>
          <p:spPr>
            <a:xfrm>
              <a:off x="3236874" y="4751007"/>
              <a:ext cx="322751" cy="643671"/>
            </a:xfrm>
            <a:prstGeom prst="chevron">
              <a:avLst>
                <a:gd name="adj" fmla="val 62319"/>
              </a:avLst>
            </a:prstGeom>
            <a:solidFill>
              <a:srgbClr val="4AA89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sp>
          <p:nvSpPr>
            <p:cNvPr id="31" name="Punthaak 30">
              <a:extLst>
                <a:ext uri="{FF2B5EF4-FFF2-40B4-BE49-F238E27FC236}">
                  <a16:creationId xmlns:a16="http://schemas.microsoft.com/office/drawing/2014/main" id="{8926799F-99C2-4F44-A7A3-80FD4F554561}"/>
                </a:ext>
              </a:extLst>
            </p:cNvPr>
            <p:cNvSpPr/>
            <p:nvPr/>
          </p:nvSpPr>
          <p:spPr>
            <a:xfrm>
              <a:off x="3518280" y="4751007"/>
              <a:ext cx="322751" cy="643671"/>
            </a:xfrm>
            <a:prstGeom prst="chevron">
              <a:avLst>
                <a:gd name="adj" fmla="val 62319"/>
              </a:avLst>
            </a:prstGeom>
            <a:solidFill>
              <a:srgbClr val="4AA89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p:txBody>
        </p:sp>
        <p:grpSp>
          <p:nvGrpSpPr>
            <p:cNvPr id="32" name="Groep 31">
              <a:extLst>
                <a:ext uri="{FF2B5EF4-FFF2-40B4-BE49-F238E27FC236}">
                  <a16:creationId xmlns:a16="http://schemas.microsoft.com/office/drawing/2014/main" id="{47CF8D54-3813-9642-AD67-8D5F11A9AAE5}"/>
                </a:ext>
              </a:extLst>
            </p:cNvPr>
            <p:cNvGrpSpPr/>
            <p:nvPr/>
          </p:nvGrpSpPr>
          <p:grpSpPr>
            <a:xfrm>
              <a:off x="1651180" y="4594486"/>
              <a:ext cx="881502" cy="891297"/>
              <a:chOff x="1651180" y="4616971"/>
              <a:chExt cx="881502" cy="891297"/>
            </a:xfrm>
          </p:grpSpPr>
          <p:sp>
            <p:nvSpPr>
              <p:cNvPr id="42" name="Ovaal 41">
                <a:extLst>
                  <a:ext uri="{FF2B5EF4-FFF2-40B4-BE49-F238E27FC236}">
                    <a16:creationId xmlns:a16="http://schemas.microsoft.com/office/drawing/2014/main" id="{C5972A74-696C-4E47-B503-7EF4B8772B32}"/>
                  </a:ext>
                </a:extLst>
              </p:cNvPr>
              <p:cNvSpPr>
                <a:spLocks noChangeAspect="1"/>
              </p:cNvSpPr>
              <p:nvPr/>
            </p:nvSpPr>
            <p:spPr>
              <a:xfrm>
                <a:off x="1972572" y="4749238"/>
                <a:ext cx="184452" cy="184452"/>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43" name="Ovaal 42">
                <a:extLst>
                  <a:ext uri="{FF2B5EF4-FFF2-40B4-BE49-F238E27FC236}">
                    <a16:creationId xmlns:a16="http://schemas.microsoft.com/office/drawing/2014/main" id="{6A99A710-60C8-054A-9241-C01FE589EA1E}"/>
                  </a:ext>
                </a:extLst>
              </p:cNvPr>
              <p:cNvSpPr>
                <a:spLocks noChangeAspect="1"/>
              </p:cNvSpPr>
              <p:nvPr/>
            </p:nvSpPr>
            <p:spPr>
              <a:xfrm>
                <a:off x="2232904" y="5275779"/>
                <a:ext cx="166006" cy="166006"/>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44" name="Ovaal 43">
                <a:extLst>
                  <a:ext uri="{FF2B5EF4-FFF2-40B4-BE49-F238E27FC236}">
                    <a16:creationId xmlns:a16="http://schemas.microsoft.com/office/drawing/2014/main" id="{6B715E54-6766-0442-9B31-C31C61E4E6E9}"/>
                  </a:ext>
                </a:extLst>
              </p:cNvPr>
              <p:cNvSpPr>
                <a:spLocks noChangeAspect="1"/>
              </p:cNvSpPr>
              <p:nvPr/>
            </p:nvSpPr>
            <p:spPr>
              <a:xfrm>
                <a:off x="1800059" y="5297120"/>
                <a:ext cx="166006" cy="166006"/>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45" name="Ovaal 44">
                <a:extLst>
                  <a:ext uri="{FF2B5EF4-FFF2-40B4-BE49-F238E27FC236}">
                    <a16:creationId xmlns:a16="http://schemas.microsoft.com/office/drawing/2014/main" id="{36CC0895-76D3-4841-8196-CE3E51983B74}"/>
                  </a:ext>
                </a:extLst>
              </p:cNvPr>
              <p:cNvSpPr>
                <a:spLocks noChangeAspect="1"/>
              </p:cNvSpPr>
              <p:nvPr/>
            </p:nvSpPr>
            <p:spPr>
              <a:xfrm>
                <a:off x="2438984" y="4841464"/>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46" name="Ovaal 45">
                <a:extLst>
                  <a:ext uri="{FF2B5EF4-FFF2-40B4-BE49-F238E27FC236}">
                    <a16:creationId xmlns:a16="http://schemas.microsoft.com/office/drawing/2014/main" id="{402C9648-E2B7-8F4C-B678-11560583E010}"/>
                  </a:ext>
                </a:extLst>
              </p:cNvPr>
              <p:cNvSpPr>
                <a:spLocks noChangeAspect="1"/>
              </p:cNvSpPr>
              <p:nvPr/>
            </p:nvSpPr>
            <p:spPr>
              <a:xfrm>
                <a:off x="2458901" y="4955337"/>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47" name="Ovaal 46">
                <a:extLst>
                  <a:ext uri="{FF2B5EF4-FFF2-40B4-BE49-F238E27FC236}">
                    <a16:creationId xmlns:a16="http://schemas.microsoft.com/office/drawing/2014/main" id="{9C1EB535-EB10-4942-BD63-BC628CC3EC24}"/>
                  </a:ext>
                </a:extLst>
              </p:cNvPr>
              <p:cNvSpPr>
                <a:spLocks noChangeAspect="1"/>
              </p:cNvSpPr>
              <p:nvPr/>
            </p:nvSpPr>
            <p:spPr>
              <a:xfrm>
                <a:off x="2144062" y="5434487"/>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48" name="Ovaal 47">
                <a:extLst>
                  <a:ext uri="{FF2B5EF4-FFF2-40B4-BE49-F238E27FC236}">
                    <a16:creationId xmlns:a16="http://schemas.microsoft.com/office/drawing/2014/main" id="{343D2F04-B94B-064A-980A-2B042644EAFE}"/>
                  </a:ext>
                </a:extLst>
              </p:cNvPr>
              <p:cNvSpPr>
                <a:spLocks noChangeAspect="1"/>
              </p:cNvSpPr>
              <p:nvPr/>
            </p:nvSpPr>
            <p:spPr>
              <a:xfrm>
                <a:off x="2006662" y="5423844"/>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49" name="Ovaal 48">
                <a:extLst>
                  <a:ext uri="{FF2B5EF4-FFF2-40B4-BE49-F238E27FC236}">
                    <a16:creationId xmlns:a16="http://schemas.microsoft.com/office/drawing/2014/main" id="{601891A5-D2F3-E34C-935A-B1B7EFE960C9}"/>
                  </a:ext>
                </a:extLst>
              </p:cNvPr>
              <p:cNvSpPr>
                <a:spLocks noChangeAspect="1"/>
              </p:cNvSpPr>
              <p:nvPr/>
            </p:nvSpPr>
            <p:spPr>
              <a:xfrm>
                <a:off x="1671550" y="5124520"/>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0" name="Ovaal 49">
                <a:extLst>
                  <a:ext uri="{FF2B5EF4-FFF2-40B4-BE49-F238E27FC236}">
                    <a16:creationId xmlns:a16="http://schemas.microsoft.com/office/drawing/2014/main" id="{371D95A9-FB94-2C4E-B3EA-25FD7A32F99E}"/>
                  </a:ext>
                </a:extLst>
              </p:cNvPr>
              <p:cNvSpPr>
                <a:spLocks noChangeAspect="1"/>
              </p:cNvSpPr>
              <p:nvPr/>
            </p:nvSpPr>
            <p:spPr>
              <a:xfrm>
                <a:off x="1678057" y="4851225"/>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1" name="Ovaal 50">
                <a:extLst>
                  <a:ext uri="{FF2B5EF4-FFF2-40B4-BE49-F238E27FC236}">
                    <a16:creationId xmlns:a16="http://schemas.microsoft.com/office/drawing/2014/main" id="{694F50FB-241D-D949-AA6C-276684200CB7}"/>
                  </a:ext>
                </a:extLst>
              </p:cNvPr>
              <p:cNvSpPr>
                <a:spLocks noChangeAspect="1"/>
              </p:cNvSpPr>
              <p:nvPr/>
            </p:nvSpPr>
            <p:spPr>
              <a:xfrm>
                <a:off x="1691071" y="4747112"/>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2" name="Ovaal 51">
                <a:extLst>
                  <a:ext uri="{FF2B5EF4-FFF2-40B4-BE49-F238E27FC236}">
                    <a16:creationId xmlns:a16="http://schemas.microsoft.com/office/drawing/2014/main" id="{B65EC245-0F8C-234F-BFCD-659645D3031C}"/>
                  </a:ext>
                </a:extLst>
              </p:cNvPr>
              <p:cNvSpPr>
                <a:spLocks noChangeAspect="1"/>
              </p:cNvSpPr>
              <p:nvPr/>
            </p:nvSpPr>
            <p:spPr>
              <a:xfrm>
                <a:off x="1905803" y="4662520"/>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3" name="Ovaal 52">
                <a:extLst>
                  <a:ext uri="{FF2B5EF4-FFF2-40B4-BE49-F238E27FC236}">
                    <a16:creationId xmlns:a16="http://schemas.microsoft.com/office/drawing/2014/main" id="{75218F05-6D9A-2847-860F-A793B5AEF14D}"/>
                  </a:ext>
                </a:extLst>
              </p:cNvPr>
              <p:cNvSpPr>
                <a:spLocks noChangeAspect="1"/>
              </p:cNvSpPr>
              <p:nvPr/>
            </p:nvSpPr>
            <p:spPr>
              <a:xfrm>
                <a:off x="2032690" y="4616971"/>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4" name="Ovaal 53">
                <a:extLst>
                  <a:ext uri="{FF2B5EF4-FFF2-40B4-BE49-F238E27FC236}">
                    <a16:creationId xmlns:a16="http://schemas.microsoft.com/office/drawing/2014/main" id="{B33C2104-3EB1-6C47-AFAF-321535731D3E}"/>
                  </a:ext>
                </a:extLst>
              </p:cNvPr>
              <p:cNvSpPr>
                <a:spLocks noChangeAspect="1"/>
              </p:cNvSpPr>
              <p:nvPr/>
            </p:nvSpPr>
            <p:spPr>
              <a:xfrm>
                <a:off x="2198620" y="4685295"/>
                <a:ext cx="73781" cy="7378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5" name="Ovaal 54">
                <a:extLst>
                  <a:ext uri="{FF2B5EF4-FFF2-40B4-BE49-F238E27FC236}">
                    <a16:creationId xmlns:a16="http://schemas.microsoft.com/office/drawing/2014/main" id="{7544F6AA-2DD0-8E4A-B5BC-756EB524ABFB}"/>
                  </a:ext>
                </a:extLst>
              </p:cNvPr>
              <p:cNvSpPr>
                <a:spLocks noChangeAspect="1"/>
              </p:cNvSpPr>
              <p:nvPr/>
            </p:nvSpPr>
            <p:spPr>
              <a:xfrm>
                <a:off x="2303887" y="4740554"/>
                <a:ext cx="110671" cy="11067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6" name="Ovaal 55">
                <a:extLst>
                  <a:ext uri="{FF2B5EF4-FFF2-40B4-BE49-F238E27FC236}">
                    <a16:creationId xmlns:a16="http://schemas.microsoft.com/office/drawing/2014/main" id="{81A20004-8203-304C-BB60-F0561D472111}"/>
                  </a:ext>
                </a:extLst>
              </p:cNvPr>
              <p:cNvSpPr>
                <a:spLocks noChangeAspect="1"/>
              </p:cNvSpPr>
              <p:nvPr/>
            </p:nvSpPr>
            <p:spPr>
              <a:xfrm>
                <a:off x="1809352" y="4769835"/>
                <a:ext cx="110671" cy="11067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7" name="Ovaal 56">
                <a:extLst>
                  <a:ext uri="{FF2B5EF4-FFF2-40B4-BE49-F238E27FC236}">
                    <a16:creationId xmlns:a16="http://schemas.microsoft.com/office/drawing/2014/main" id="{733EEBF1-EEE0-6842-A6CA-E7F4BFEC1E7D}"/>
                  </a:ext>
                </a:extLst>
              </p:cNvPr>
              <p:cNvSpPr>
                <a:spLocks noChangeAspect="1"/>
              </p:cNvSpPr>
              <p:nvPr/>
            </p:nvSpPr>
            <p:spPr>
              <a:xfrm>
                <a:off x="2401493" y="5238342"/>
                <a:ext cx="110671" cy="11067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8" name="Ovaal 57">
                <a:extLst>
                  <a:ext uri="{FF2B5EF4-FFF2-40B4-BE49-F238E27FC236}">
                    <a16:creationId xmlns:a16="http://schemas.microsoft.com/office/drawing/2014/main" id="{093624D2-AC44-6640-B1FD-B85B07542C47}"/>
                  </a:ext>
                </a:extLst>
              </p:cNvPr>
              <p:cNvSpPr>
                <a:spLocks noChangeAspect="1"/>
              </p:cNvSpPr>
              <p:nvPr/>
            </p:nvSpPr>
            <p:spPr>
              <a:xfrm>
                <a:off x="2048109" y="5302835"/>
                <a:ext cx="110671" cy="11067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sp>
            <p:nvSpPr>
              <p:cNvPr id="59" name="Ovaal 58">
                <a:extLst>
                  <a:ext uri="{FF2B5EF4-FFF2-40B4-BE49-F238E27FC236}">
                    <a16:creationId xmlns:a16="http://schemas.microsoft.com/office/drawing/2014/main" id="{546C7644-B39E-9348-9A71-1A26000169C6}"/>
                  </a:ext>
                </a:extLst>
              </p:cNvPr>
              <p:cNvSpPr>
                <a:spLocks noChangeAspect="1"/>
              </p:cNvSpPr>
              <p:nvPr/>
            </p:nvSpPr>
            <p:spPr>
              <a:xfrm>
                <a:off x="1651180" y="5221497"/>
                <a:ext cx="110671" cy="110671"/>
              </a:xfrm>
              <a:prstGeom prst="ellipse">
                <a:avLst/>
              </a:prstGeom>
              <a:noFill/>
              <a:ln w="19050">
                <a:solidFill>
                  <a:srgbClr val="4A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p>
            </p:txBody>
          </p:sp>
        </p:grpSp>
        <p:sp>
          <p:nvSpPr>
            <p:cNvPr id="33" name="Rechthoek 32">
              <a:extLst>
                <a:ext uri="{FF2B5EF4-FFF2-40B4-BE49-F238E27FC236}">
                  <a16:creationId xmlns:a16="http://schemas.microsoft.com/office/drawing/2014/main" id="{AC0FA698-345C-004B-B929-94F1F50672E5}"/>
                </a:ext>
              </a:extLst>
            </p:cNvPr>
            <p:cNvSpPr/>
            <p:nvPr/>
          </p:nvSpPr>
          <p:spPr>
            <a:xfrm>
              <a:off x="1676491" y="4940898"/>
              <a:ext cx="844757" cy="279514"/>
            </a:xfrm>
            <a:prstGeom prst="rect">
              <a:avLst/>
            </a:prstGeom>
            <a:ln>
              <a:noFill/>
            </a:ln>
          </p:spPr>
          <p:txBody>
            <a:bodyPr wrap="none">
              <a:spAutoFit/>
            </a:bodyPr>
            <a:lstStyle/>
            <a:p>
              <a:pPr algn="ctr"/>
              <a:r>
                <a:rPr lang="en-GB" sz="900" b="1" dirty="0">
                  <a:latin typeface="+mj-lt"/>
                </a:rPr>
                <a:t>Universe</a:t>
              </a:r>
              <a:endParaRPr lang="nl-NL" sz="900" b="1" dirty="0">
                <a:latin typeface="+mj-lt"/>
              </a:endParaRPr>
            </a:p>
          </p:txBody>
        </p:sp>
      </p:grpSp>
      <p:sp>
        <p:nvSpPr>
          <p:cNvPr id="60" name="Content Placeholder 2">
            <a:extLst>
              <a:ext uri="{FF2B5EF4-FFF2-40B4-BE49-F238E27FC236}">
                <a16:creationId xmlns:a16="http://schemas.microsoft.com/office/drawing/2014/main" id="{A26BB34A-2352-9440-98B3-24BB653DDCF4}"/>
              </a:ext>
            </a:extLst>
          </p:cNvPr>
          <p:cNvSpPr txBox="1">
            <a:spLocks/>
          </p:cNvSpPr>
          <p:nvPr/>
        </p:nvSpPr>
        <p:spPr bwMode="auto">
          <a:xfrm>
            <a:off x="539551" y="1265873"/>
            <a:ext cx="8045649" cy="950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6"/>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0" hangingPunct="0">
              <a:defRPr/>
            </a:pPr>
            <a:r>
              <a:rPr lang="nl-NL" sz="2000" b="1" dirty="0">
                <a:solidFill>
                  <a:srgbClr val="00AFCB"/>
                </a:solidFill>
              </a:rPr>
              <a:t>EQUILEAP’S TOOLKIT</a:t>
            </a:r>
          </a:p>
        </p:txBody>
      </p:sp>
      <p:pic>
        <p:nvPicPr>
          <p:cNvPr id="61" name="Afbeelding 14">
            <a:extLst>
              <a:ext uri="{FF2B5EF4-FFF2-40B4-BE49-F238E27FC236}">
                <a16:creationId xmlns:a16="http://schemas.microsoft.com/office/drawing/2014/main" id="{3512CFEB-2BE5-2B40-AC8C-AD9848800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9507" y="4486675"/>
            <a:ext cx="1009872" cy="1429819"/>
          </a:xfrm>
          <a:prstGeom prst="rect">
            <a:avLst/>
          </a:prstGeom>
          <a:ln w="6350">
            <a:solidFill>
              <a:schemeClr val="bg1">
                <a:lumMod val="85000"/>
              </a:schemeClr>
            </a:solidFill>
          </a:ln>
        </p:spPr>
      </p:pic>
      <p:grpSp>
        <p:nvGrpSpPr>
          <p:cNvPr id="70" name="Groep 69">
            <a:extLst>
              <a:ext uri="{FF2B5EF4-FFF2-40B4-BE49-F238E27FC236}">
                <a16:creationId xmlns:a16="http://schemas.microsoft.com/office/drawing/2014/main" id="{655B778A-1191-154C-8129-C4A82516E3EC}"/>
              </a:ext>
            </a:extLst>
          </p:cNvPr>
          <p:cNvGrpSpPr/>
          <p:nvPr/>
        </p:nvGrpSpPr>
        <p:grpSpPr>
          <a:xfrm>
            <a:off x="2885747" y="3027221"/>
            <a:ext cx="3032851" cy="2174364"/>
            <a:chOff x="2878138" y="2201863"/>
            <a:chExt cx="4421187" cy="3206750"/>
          </a:xfrm>
          <a:solidFill>
            <a:schemeClr val="tx2">
              <a:lumMod val="75000"/>
            </a:schemeClr>
          </a:solidFill>
        </p:grpSpPr>
        <p:sp>
          <p:nvSpPr>
            <p:cNvPr id="71" name="Freeform 11">
              <a:extLst>
                <a:ext uri="{FF2B5EF4-FFF2-40B4-BE49-F238E27FC236}">
                  <a16:creationId xmlns:a16="http://schemas.microsoft.com/office/drawing/2014/main" id="{2B98213E-CC67-7040-A29E-6A3794D1DB0B}"/>
                </a:ext>
              </a:extLst>
            </p:cNvPr>
            <p:cNvSpPr>
              <a:spLocks noChangeArrowheads="1"/>
            </p:cNvSpPr>
            <p:nvPr/>
          </p:nvSpPr>
          <p:spPr bwMode="auto">
            <a:xfrm>
              <a:off x="4779963" y="4238625"/>
              <a:ext cx="2395537" cy="1169988"/>
            </a:xfrm>
            <a:custGeom>
              <a:avLst/>
              <a:gdLst>
                <a:gd name="T0" fmla="*/ 843 w 6656"/>
                <a:gd name="T1" fmla="*/ 2437 h 3251"/>
                <a:gd name="T2" fmla="*/ 843 w 6656"/>
                <a:gd name="T3" fmla="*/ 2437 h 3251"/>
                <a:gd name="T4" fmla="*/ 156 w 6656"/>
                <a:gd name="T5" fmla="*/ 2406 h 3251"/>
                <a:gd name="T6" fmla="*/ 0 w 6656"/>
                <a:gd name="T7" fmla="*/ 3187 h 3251"/>
                <a:gd name="T8" fmla="*/ 843 w 6656"/>
                <a:gd name="T9" fmla="*/ 3250 h 3251"/>
                <a:gd name="T10" fmla="*/ 6655 w 6656"/>
                <a:gd name="T11" fmla="*/ 250 h 3251"/>
                <a:gd name="T12" fmla="*/ 5592 w 6656"/>
                <a:gd name="T13" fmla="*/ 0 h 3251"/>
                <a:gd name="T14" fmla="*/ 843 w 6656"/>
                <a:gd name="T15" fmla="*/ 2437 h 3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56" h="3251">
                  <a:moveTo>
                    <a:pt x="843" y="2437"/>
                  </a:moveTo>
                  <a:lnTo>
                    <a:pt x="843" y="2437"/>
                  </a:lnTo>
                  <a:cubicBezTo>
                    <a:pt x="625" y="2437"/>
                    <a:pt x="406" y="2437"/>
                    <a:pt x="156" y="2406"/>
                  </a:cubicBezTo>
                  <a:cubicBezTo>
                    <a:pt x="0" y="3187"/>
                    <a:pt x="0" y="3187"/>
                    <a:pt x="0" y="3187"/>
                  </a:cubicBezTo>
                  <a:cubicBezTo>
                    <a:pt x="281" y="3219"/>
                    <a:pt x="562" y="3250"/>
                    <a:pt x="843" y="3250"/>
                  </a:cubicBezTo>
                  <a:cubicBezTo>
                    <a:pt x="3530" y="3250"/>
                    <a:pt x="5842" y="2000"/>
                    <a:pt x="6655" y="250"/>
                  </a:cubicBezTo>
                  <a:cubicBezTo>
                    <a:pt x="5592" y="0"/>
                    <a:pt x="5592" y="0"/>
                    <a:pt x="5592" y="0"/>
                  </a:cubicBezTo>
                  <a:cubicBezTo>
                    <a:pt x="4905" y="1437"/>
                    <a:pt x="3061" y="2437"/>
                    <a:pt x="843" y="2437"/>
                  </a:cubicBez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2" name="Freeform 12">
              <a:extLst>
                <a:ext uri="{FF2B5EF4-FFF2-40B4-BE49-F238E27FC236}">
                  <a16:creationId xmlns:a16="http://schemas.microsoft.com/office/drawing/2014/main" id="{BF8C500C-1822-C044-8305-5472B8EEE8C4}"/>
                </a:ext>
              </a:extLst>
            </p:cNvPr>
            <p:cNvSpPr>
              <a:spLocks noChangeArrowheads="1"/>
            </p:cNvSpPr>
            <p:nvPr/>
          </p:nvSpPr>
          <p:spPr bwMode="auto">
            <a:xfrm>
              <a:off x="5430838" y="2235200"/>
              <a:ext cx="1868487" cy="2003425"/>
            </a:xfrm>
            <a:custGeom>
              <a:avLst/>
              <a:gdLst>
                <a:gd name="T0" fmla="*/ 4063 w 5189"/>
                <a:gd name="T1" fmla="*/ 4344 h 5563"/>
                <a:gd name="T2" fmla="*/ 4063 w 5189"/>
                <a:gd name="T3" fmla="*/ 4344 h 5563"/>
                <a:gd name="T4" fmla="*/ 3906 w 5189"/>
                <a:gd name="T5" fmla="*/ 5343 h 5563"/>
                <a:gd name="T6" fmla="*/ 4938 w 5189"/>
                <a:gd name="T7" fmla="*/ 5562 h 5563"/>
                <a:gd name="T8" fmla="*/ 5188 w 5189"/>
                <a:gd name="T9" fmla="*/ 4344 h 5563"/>
                <a:gd name="T10" fmla="*/ 156 w 5189"/>
                <a:gd name="T11" fmla="*/ 0 h 5563"/>
                <a:gd name="T12" fmla="*/ 0 w 5189"/>
                <a:gd name="T13" fmla="*/ 782 h 5563"/>
                <a:gd name="T14" fmla="*/ 4063 w 5189"/>
                <a:gd name="T15" fmla="*/ 4344 h 5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89" h="5563">
                  <a:moveTo>
                    <a:pt x="4063" y="4344"/>
                  </a:moveTo>
                  <a:lnTo>
                    <a:pt x="4063" y="4344"/>
                  </a:lnTo>
                  <a:cubicBezTo>
                    <a:pt x="4063" y="4687"/>
                    <a:pt x="4000" y="5030"/>
                    <a:pt x="3906" y="5343"/>
                  </a:cubicBezTo>
                  <a:cubicBezTo>
                    <a:pt x="4938" y="5562"/>
                    <a:pt x="4938" y="5562"/>
                    <a:pt x="4938" y="5562"/>
                  </a:cubicBezTo>
                  <a:cubicBezTo>
                    <a:pt x="5094" y="5187"/>
                    <a:pt x="5188" y="4781"/>
                    <a:pt x="5188" y="4344"/>
                  </a:cubicBezTo>
                  <a:cubicBezTo>
                    <a:pt x="5188" y="2188"/>
                    <a:pt x="3031" y="375"/>
                    <a:pt x="156" y="0"/>
                  </a:cubicBezTo>
                  <a:cubicBezTo>
                    <a:pt x="0" y="782"/>
                    <a:pt x="0" y="782"/>
                    <a:pt x="0" y="782"/>
                  </a:cubicBezTo>
                  <a:cubicBezTo>
                    <a:pt x="2313" y="1094"/>
                    <a:pt x="4063" y="2594"/>
                    <a:pt x="4063" y="43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3" name="Freeform 13">
              <a:extLst>
                <a:ext uri="{FF2B5EF4-FFF2-40B4-BE49-F238E27FC236}">
                  <a16:creationId xmlns:a16="http://schemas.microsoft.com/office/drawing/2014/main" id="{76D65893-BE33-8140-B893-AE2FC0041F95}"/>
                </a:ext>
              </a:extLst>
            </p:cNvPr>
            <p:cNvSpPr>
              <a:spLocks noChangeArrowheads="1"/>
            </p:cNvSpPr>
            <p:nvPr/>
          </p:nvSpPr>
          <p:spPr bwMode="auto">
            <a:xfrm>
              <a:off x="2878138" y="3360738"/>
              <a:ext cx="1868487" cy="2014537"/>
            </a:xfrm>
            <a:custGeom>
              <a:avLst/>
              <a:gdLst>
                <a:gd name="T0" fmla="*/ 1125 w 5189"/>
                <a:gd name="T1" fmla="*/ 1219 h 5594"/>
                <a:gd name="T2" fmla="*/ 1125 w 5189"/>
                <a:gd name="T3" fmla="*/ 1219 h 5594"/>
                <a:gd name="T4" fmla="*/ 1282 w 5189"/>
                <a:gd name="T5" fmla="*/ 250 h 5594"/>
                <a:gd name="T6" fmla="*/ 219 w 5189"/>
                <a:gd name="T7" fmla="*/ 0 h 5594"/>
                <a:gd name="T8" fmla="*/ 0 w 5189"/>
                <a:gd name="T9" fmla="*/ 1219 h 5594"/>
                <a:gd name="T10" fmla="*/ 5000 w 5189"/>
                <a:gd name="T11" fmla="*/ 5593 h 5594"/>
                <a:gd name="T12" fmla="*/ 5188 w 5189"/>
                <a:gd name="T13" fmla="*/ 4812 h 5594"/>
                <a:gd name="T14" fmla="*/ 1125 w 5189"/>
                <a:gd name="T15" fmla="*/ 1219 h 5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89" h="5594">
                  <a:moveTo>
                    <a:pt x="1125" y="1219"/>
                  </a:moveTo>
                  <a:lnTo>
                    <a:pt x="1125" y="1219"/>
                  </a:lnTo>
                  <a:cubicBezTo>
                    <a:pt x="1125" y="907"/>
                    <a:pt x="1188" y="563"/>
                    <a:pt x="1282" y="250"/>
                  </a:cubicBezTo>
                  <a:cubicBezTo>
                    <a:pt x="219" y="0"/>
                    <a:pt x="219" y="0"/>
                    <a:pt x="219" y="0"/>
                  </a:cubicBezTo>
                  <a:cubicBezTo>
                    <a:pt x="94" y="407"/>
                    <a:pt x="0" y="813"/>
                    <a:pt x="0" y="1219"/>
                  </a:cubicBezTo>
                  <a:cubicBezTo>
                    <a:pt x="0" y="3406"/>
                    <a:pt x="2157" y="5218"/>
                    <a:pt x="5000" y="5593"/>
                  </a:cubicBezTo>
                  <a:cubicBezTo>
                    <a:pt x="5188" y="4812"/>
                    <a:pt x="5188" y="4812"/>
                    <a:pt x="5188" y="4812"/>
                  </a:cubicBezTo>
                  <a:cubicBezTo>
                    <a:pt x="2875" y="4499"/>
                    <a:pt x="1125" y="2999"/>
                    <a:pt x="1125" y="1219"/>
                  </a:cubicBezTo>
                </a:path>
              </a:pathLst>
            </a:custGeom>
            <a:solidFill>
              <a:srgbClr val="6FBC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4" name="Freeform 14">
              <a:extLst>
                <a:ext uri="{FF2B5EF4-FFF2-40B4-BE49-F238E27FC236}">
                  <a16:creationId xmlns:a16="http://schemas.microsoft.com/office/drawing/2014/main" id="{C81A5611-9DB1-D74D-93FB-E4338E436E6D}"/>
                </a:ext>
              </a:extLst>
            </p:cNvPr>
            <p:cNvSpPr>
              <a:spLocks noChangeArrowheads="1"/>
            </p:cNvSpPr>
            <p:nvPr/>
          </p:nvSpPr>
          <p:spPr bwMode="auto">
            <a:xfrm>
              <a:off x="3001963" y="2201863"/>
              <a:ext cx="2395537" cy="1169987"/>
            </a:xfrm>
            <a:custGeom>
              <a:avLst/>
              <a:gdLst>
                <a:gd name="T0" fmla="*/ 5781 w 6656"/>
                <a:gd name="T1" fmla="*/ 813 h 3252"/>
                <a:gd name="T2" fmla="*/ 5781 w 6656"/>
                <a:gd name="T3" fmla="*/ 813 h 3252"/>
                <a:gd name="T4" fmla="*/ 6499 w 6656"/>
                <a:gd name="T5" fmla="*/ 844 h 3252"/>
                <a:gd name="T6" fmla="*/ 6655 w 6656"/>
                <a:gd name="T7" fmla="*/ 63 h 3252"/>
                <a:gd name="T8" fmla="*/ 5781 w 6656"/>
                <a:gd name="T9" fmla="*/ 0 h 3252"/>
                <a:gd name="T10" fmla="*/ 0 w 6656"/>
                <a:gd name="T11" fmla="*/ 3001 h 3252"/>
                <a:gd name="T12" fmla="*/ 1063 w 6656"/>
                <a:gd name="T13" fmla="*/ 3251 h 3252"/>
                <a:gd name="T14" fmla="*/ 5781 w 6656"/>
                <a:gd name="T15" fmla="*/ 813 h 3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56" h="3252">
                  <a:moveTo>
                    <a:pt x="5781" y="813"/>
                  </a:moveTo>
                  <a:lnTo>
                    <a:pt x="5781" y="813"/>
                  </a:lnTo>
                  <a:cubicBezTo>
                    <a:pt x="6030" y="813"/>
                    <a:pt x="6249" y="813"/>
                    <a:pt x="6499" y="844"/>
                  </a:cubicBezTo>
                  <a:cubicBezTo>
                    <a:pt x="6655" y="63"/>
                    <a:pt x="6655" y="63"/>
                    <a:pt x="6655" y="63"/>
                  </a:cubicBezTo>
                  <a:cubicBezTo>
                    <a:pt x="6374" y="32"/>
                    <a:pt x="6093" y="0"/>
                    <a:pt x="5781" y="0"/>
                  </a:cubicBezTo>
                  <a:cubicBezTo>
                    <a:pt x="3094" y="0"/>
                    <a:pt x="812" y="1251"/>
                    <a:pt x="0" y="3001"/>
                  </a:cubicBezTo>
                  <a:cubicBezTo>
                    <a:pt x="1063" y="3251"/>
                    <a:pt x="1063" y="3251"/>
                    <a:pt x="1063" y="3251"/>
                  </a:cubicBezTo>
                  <a:cubicBezTo>
                    <a:pt x="1750" y="1813"/>
                    <a:pt x="3594" y="813"/>
                    <a:pt x="5781" y="813"/>
                  </a:cubicBezTo>
                </a:path>
              </a:pathLst>
            </a:custGeom>
            <a:solidFill>
              <a:srgbClr val="00AB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grpSp>
        <p:nvGrpSpPr>
          <p:cNvPr id="40" name="Groep 39">
            <a:extLst>
              <a:ext uri="{FF2B5EF4-FFF2-40B4-BE49-F238E27FC236}">
                <a16:creationId xmlns:a16="http://schemas.microsoft.com/office/drawing/2014/main" id="{C3F838EE-C64A-9F44-86B6-A4FDAA9C4297}"/>
              </a:ext>
            </a:extLst>
          </p:cNvPr>
          <p:cNvGrpSpPr/>
          <p:nvPr/>
        </p:nvGrpSpPr>
        <p:grpSpPr>
          <a:xfrm rot="18921338">
            <a:off x="2642245" y="2616717"/>
            <a:ext cx="3576529" cy="3022783"/>
            <a:chOff x="3047153" y="3345950"/>
            <a:chExt cx="2735675" cy="2312114"/>
          </a:xfrm>
        </p:grpSpPr>
        <p:cxnSp>
          <p:nvCxnSpPr>
            <p:cNvPr id="75" name="Rechte verbindingslijn met pijl 74">
              <a:extLst>
                <a:ext uri="{FF2B5EF4-FFF2-40B4-BE49-F238E27FC236}">
                  <a16:creationId xmlns:a16="http://schemas.microsoft.com/office/drawing/2014/main" id="{C35CEFF4-C9DF-DB49-B52D-3FBD712DA6D0}"/>
                </a:ext>
              </a:extLst>
            </p:cNvPr>
            <p:cNvCxnSpPr>
              <a:cxnSpLocks/>
            </p:cNvCxnSpPr>
            <p:nvPr/>
          </p:nvCxnSpPr>
          <p:spPr>
            <a:xfrm flipV="1">
              <a:off x="4700411" y="3345950"/>
              <a:ext cx="173175" cy="428890"/>
            </a:xfrm>
            <a:prstGeom prst="straightConnector1">
              <a:avLst/>
            </a:prstGeom>
            <a:ln w="28575">
              <a:solidFill>
                <a:srgbClr val="00AB9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76" name="Rechte verbindingslijn met pijl 75">
              <a:extLst>
                <a:ext uri="{FF2B5EF4-FFF2-40B4-BE49-F238E27FC236}">
                  <a16:creationId xmlns:a16="http://schemas.microsoft.com/office/drawing/2014/main" id="{6E9FDBD6-ED40-5940-82A3-C20882BCBBB1}"/>
                </a:ext>
              </a:extLst>
            </p:cNvPr>
            <p:cNvCxnSpPr>
              <a:cxnSpLocks/>
            </p:cNvCxnSpPr>
            <p:nvPr/>
          </p:nvCxnSpPr>
          <p:spPr>
            <a:xfrm>
              <a:off x="5286733" y="4964788"/>
              <a:ext cx="496095" cy="258056"/>
            </a:xfrm>
            <a:prstGeom prst="straightConnector1">
              <a:avLst/>
            </a:prstGeom>
            <a:ln w="28575">
              <a:solidFill>
                <a:schemeClr val="tx2">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77" name="Rechte verbindingslijn met pijl 76">
              <a:extLst>
                <a:ext uri="{FF2B5EF4-FFF2-40B4-BE49-F238E27FC236}">
                  <a16:creationId xmlns:a16="http://schemas.microsoft.com/office/drawing/2014/main" id="{BB702052-5042-F944-A58B-2AB443BE1C3E}"/>
                </a:ext>
              </a:extLst>
            </p:cNvPr>
            <p:cNvCxnSpPr>
              <a:cxnSpLocks/>
            </p:cNvCxnSpPr>
            <p:nvPr/>
          </p:nvCxnSpPr>
          <p:spPr>
            <a:xfrm flipH="1">
              <a:off x="3938163" y="5202952"/>
              <a:ext cx="196715" cy="455112"/>
            </a:xfrm>
            <a:prstGeom prst="straightConnector1">
              <a:avLst/>
            </a:prstGeom>
            <a:ln w="28575">
              <a:solidFill>
                <a:schemeClr val="tx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78" name="Rechte verbindingslijn met pijl 77">
              <a:extLst>
                <a:ext uri="{FF2B5EF4-FFF2-40B4-BE49-F238E27FC236}">
                  <a16:creationId xmlns:a16="http://schemas.microsoft.com/office/drawing/2014/main" id="{92F25CE3-1164-AB41-9877-0A04A59249DE}"/>
                </a:ext>
              </a:extLst>
            </p:cNvPr>
            <p:cNvCxnSpPr>
              <a:cxnSpLocks/>
            </p:cNvCxnSpPr>
            <p:nvPr/>
          </p:nvCxnSpPr>
          <p:spPr>
            <a:xfrm flipH="1" flipV="1">
              <a:off x="3047153" y="3736247"/>
              <a:ext cx="439866" cy="248904"/>
            </a:xfrm>
            <a:prstGeom prst="straightConnector1">
              <a:avLst/>
            </a:prstGeom>
            <a:ln w="28575">
              <a:solidFill>
                <a:srgbClr val="6FBC85"/>
              </a:solidFill>
              <a:tailEnd type="arrow"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347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r>
              <a:rPr lang="de-DE" dirty="0"/>
              <a:t>INVEST</a:t>
            </a:r>
            <a:br>
              <a:rPr lang="de-DE" dirty="0"/>
            </a:br>
            <a:r>
              <a:rPr lang="de-DE" dirty="0">
                <a:solidFill>
                  <a:srgbClr val="00AFCB"/>
                </a:solidFill>
              </a:rPr>
              <a:t>Equileap Tool-kit </a:t>
            </a: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15</a:t>
            </a:fld>
            <a:endParaRPr lang="en-GB"/>
          </a:p>
        </p:txBody>
      </p:sp>
      <p:pic>
        <p:nvPicPr>
          <p:cNvPr id="9" name="Afbeelding 8"/>
          <p:cNvPicPr>
            <a:picLocks noChangeAspect="1"/>
          </p:cNvPicPr>
          <p:nvPr/>
        </p:nvPicPr>
        <p:blipFill rotWithShape="1">
          <a:blip r:embed="rId3" cstate="print">
            <a:extLst>
              <a:ext uri="{28A0092B-C50C-407E-A947-70E740481C1C}">
                <a14:useLocalDpi xmlns:a14="http://schemas.microsoft.com/office/drawing/2010/main" val="0"/>
              </a:ext>
            </a:extLst>
          </a:blip>
          <a:srcRect r="48191"/>
          <a:stretch/>
        </p:blipFill>
        <p:spPr>
          <a:xfrm>
            <a:off x="4668416" y="3368938"/>
            <a:ext cx="3041255" cy="1932270"/>
          </a:xfrm>
          <a:prstGeom prst="rect">
            <a:avLst/>
          </a:prstGeom>
        </p:spPr>
      </p:pic>
      <p:sp>
        <p:nvSpPr>
          <p:cNvPr id="10" name="Content Placeholder 2"/>
          <p:cNvSpPr txBox="1">
            <a:spLocks/>
          </p:cNvSpPr>
          <p:nvPr/>
        </p:nvSpPr>
        <p:spPr bwMode="auto">
          <a:xfrm>
            <a:off x="539552" y="1265873"/>
            <a:ext cx="6690015" cy="158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4"/>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eaLnBrk="0" hangingPunct="0">
              <a:defRPr/>
            </a:pPr>
            <a:r>
              <a:rPr lang="nl-NL" sz="1400" dirty="0"/>
              <a:t>TOOL #2 – GENDER EQUALITY GLOBAL REPORT &amp; RANKING</a:t>
            </a:r>
          </a:p>
          <a:p>
            <a:pPr algn="just"/>
            <a:endParaRPr lang="en-GB" sz="1140" dirty="0">
              <a:solidFill>
                <a:srgbClr val="000000"/>
              </a:solidFill>
            </a:endParaRPr>
          </a:p>
          <a:p>
            <a:pPr algn="just"/>
            <a:r>
              <a:rPr lang="en-GB" sz="1200" dirty="0"/>
              <a:t>Global Report updated annually presenting the Top 200 companies globally, insights per country and sector as well as key findings on gender equality</a:t>
            </a:r>
            <a:r>
              <a:rPr lang="en-US" sz="1200" dirty="0"/>
              <a:t>. </a:t>
            </a:r>
            <a:r>
              <a:rPr lang="en-US" sz="1200" dirty="0">
                <a:solidFill>
                  <a:srgbClr val="000000"/>
                </a:solidFill>
              </a:rPr>
              <a:t>Every companies in the world has to more to gain from gender diversity;  no company in the 2017 Top 200 scored more than 22 points out of 35.</a:t>
            </a:r>
            <a:endParaRPr lang="en-GB" sz="1140" dirty="0">
              <a:solidFill>
                <a:srgbClr val="000000"/>
              </a:solidFill>
            </a:endParaRPr>
          </a:p>
        </p:txBody>
      </p:sp>
      <p:sp>
        <p:nvSpPr>
          <p:cNvPr id="12" name="Content Placeholder 2"/>
          <p:cNvSpPr txBox="1">
            <a:spLocks/>
          </p:cNvSpPr>
          <p:nvPr/>
        </p:nvSpPr>
        <p:spPr bwMode="auto">
          <a:xfrm>
            <a:off x="565667" y="2848665"/>
            <a:ext cx="388843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4"/>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nl-NL" sz="1200" b="1" dirty="0">
                <a:solidFill>
                  <a:srgbClr val="00AFCB"/>
                </a:solidFill>
              </a:rPr>
              <a:t>SOME KEY FINDINGS</a:t>
            </a:r>
            <a:endParaRPr lang="de-DE" sz="900" b="1" dirty="0">
              <a:solidFill>
                <a:srgbClr val="000000"/>
              </a:solidFill>
              <a:cs typeface="quicksand"/>
            </a:endParaRPr>
          </a:p>
          <a:p>
            <a:pPr marL="285737" indent="-285737">
              <a:buBlip>
                <a:blip r:embed="rId4"/>
              </a:buBlip>
              <a:defRPr/>
            </a:pPr>
            <a:endParaRPr lang="en-GB" sz="1200" dirty="0"/>
          </a:p>
          <a:p>
            <a:pPr marL="285737" indent="-285737">
              <a:buBlip>
                <a:blip r:embed="rId4"/>
              </a:buBlip>
              <a:defRPr/>
            </a:pPr>
            <a:r>
              <a:rPr lang="en-GB" sz="1200" dirty="0"/>
              <a:t>The Top 5 countries are Norway, Sweden, the Netherlands, Finland and the UK: they have a higher percentage of companies in the Top 200. In comparison, </a:t>
            </a:r>
            <a:r>
              <a:rPr lang="en-GB" sz="1200" b="1" dirty="0"/>
              <a:t>only 2</a:t>
            </a:r>
            <a:r>
              <a:rPr lang="en-GB" sz="1200" b="1" dirty="0">
                <a:latin typeface="Arial" panose="020B0604020202020204" pitchFamily="34" charset="0"/>
                <a:cs typeface="Arial" panose="020B0604020202020204" pitchFamily="34" charset="0"/>
              </a:rPr>
              <a:t>% </a:t>
            </a:r>
            <a:r>
              <a:rPr lang="en-GB" sz="1200" b="1" dirty="0"/>
              <a:t>of US companies make it to the Top 200</a:t>
            </a:r>
            <a:r>
              <a:rPr lang="en-GB" sz="1200" dirty="0"/>
              <a:t>, while </a:t>
            </a:r>
            <a:r>
              <a:rPr lang="en-GB" sz="1200" b="1" dirty="0"/>
              <a:t>S</a:t>
            </a:r>
            <a:r>
              <a:rPr lang="en-GB" sz="1200" dirty="0"/>
              <a:t>ingapore and Hong Kong have 2</a:t>
            </a:r>
            <a:r>
              <a:rPr lang="en-GB" sz="1200" dirty="0">
                <a:latin typeface="Arial" panose="020B0604020202020204" pitchFamily="34" charset="0"/>
                <a:cs typeface="Arial" panose="020B0604020202020204" pitchFamily="34" charset="0"/>
              </a:rPr>
              <a:t>% </a:t>
            </a:r>
            <a:r>
              <a:rPr lang="en-GB" sz="1200" dirty="0"/>
              <a:t>and 1</a:t>
            </a:r>
            <a:r>
              <a:rPr lang="en-GB" sz="1200" dirty="0">
                <a:latin typeface="Arial" panose="020B0604020202020204" pitchFamily="34" charset="0"/>
                <a:cs typeface="Arial" panose="020B0604020202020204" pitchFamily="34" charset="0"/>
              </a:rPr>
              <a:t>%</a:t>
            </a:r>
            <a:r>
              <a:rPr lang="en-GB" sz="1200" dirty="0"/>
              <a:t>, </a:t>
            </a:r>
          </a:p>
          <a:p>
            <a:pPr marL="285737" indent="-285737">
              <a:buBlip>
                <a:blip r:embed="rId4"/>
              </a:buBlip>
              <a:defRPr/>
            </a:pPr>
            <a:r>
              <a:rPr lang="en-GB" sz="1200" dirty="0"/>
              <a:t>The Top 3 sectors are Communications (11</a:t>
            </a:r>
            <a:r>
              <a:rPr lang="en-GB" sz="1200" dirty="0">
                <a:latin typeface="Arial" panose="020B0604020202020204" pitchFamily="34" charset="0"/>
                <a:cs typeface="Arial" panose="020B0604020202020204" pitchFamily="34" charset="0"/>
              </a:rPr>
              <a:t>%</a:t>
            </a:r>
            <a:r>
              <a:rPr lang="en-GB" sz="1200" dirty="0"/>
              <a:t>), followed by Financial and Utilities (9</a:t>
            </a:r>
            <a:r>
              <a:rPr lang="en-GB" sz="1200" dirty="0">
                <a:latin typeface="Arial" panose="020B0604020202020204" pitchFamily="34" charset="0"/>
                <a:cs typeface="Arial" panose="020B0604020202020204" pitchFamily="34" charset="0"/>
              </a:rPr>
              <a:t>%</a:t>
            </a:r>
            <a:r>
              <a:rPr lang="en-GB" sz="1200" dirty="0"/>
              <a:t> each).</a:t>
            </a:r>
          </a:p>
          <a:p>
            <a:pPr marL="285737" indent="-285737">
              <a:buBlip>
                <a:blip r:embed="rId4"/>
              </a:buBlip>
              <a:defRPr/>
            </a:pPr>
            <a:endParaRPr lang="en-GB" sz="1200" b="1" dirty="0"/>
          </a:p>
          <a:p>
            <a:pPr marL="285737" indent="-285737">
              <a:buBlip>
                <a:blip r:embed="rId4"/>
              </a:buBlip>
              <a:defRPr/>
            </a:pPr>
            <a:r>
              <a:rPr lang="en-GB" sz="1200" b="1" dirty="0"/>
              <a:t>97</a:t>
            </a:r>
            <a:r>
              <a:rPr lang="en-GB" sz="1200" b="1" dirty="0">
                <a:latin typeface="Arial" panose="020B0604020202020204" pitchFamily="34" charset="0"/>
                <a:cs typeface="Arial" panose="020B0604020202020204" pitchFamily="34" charset="0"/>
              </a:rPr>
              <a:t>% </a:t>
            </a:r>
            <a:r>
              <a:rPr lang="en-GB" sz="1200" b="1" dirty="0"/>
              <a:t>of the Top 200 companies have a gender pay gap</a:t>
            </a:r>
            <a:r>
              <a:rPr lang="en-GB" sz="1200" dirty="0"/>
              <a:t>!</a:t>
            </a:r>
          </a:p>
          <a:p>
            <a:pPr algn="just">
              <a:defRPr/>
            </a:pPr>
            <a:endParaRPr lang="en-GB" sz="1200" dirty="0"/>
          </a:p>
          <a:p>
            <a:pPr algn="just"/>
            <a:endParaRPr lang="en-GB" sz="1140" dirty="0">
              <a:solidFill>
                <a:srgbClr val="000000"/>
              </a:solidFill>
            </a:endParaRPr>
          </a:p>
        </p:txBody>
      </p:sp>
      <p:pic>
        <p:nvPicPr>
          <p:cNvPr id="13" name="Afbeelding 8"/>
          <p:cNvPicPr>
            <a:picLocks noChangeAspect="1"/>
          </p:cNvPicPr>
          <p:nvPr/>
        </p:nvPicPr>
        <p:blipFill rotWithShape="1">
          <a:blip r:embed="rId3" cstate="print">
            <a:extLst>
              <a:ext uri="{28A0092B-C50C-407E-A947-70E740481C1C}">
                <a14:useLocalDpi xmlns:a14="http://schemas.microsoft.com/office/drawing/2010/main" val="0"/>
              </a:ext>
            </a:extLst>
          </a:blip>
          <a:srcRect l="83662"/>
          <a:stretch/>
        </p:blipFill>
        <p:spPr>
          <a:xfrm>
            <a:off x="7709671" y="3368938"/>
            <a:ext cx="959061" cy="1932270"/>
          </a:xfrm>
          <a:prstGeom prst="rect">
            <a:avLst/>
          </a:prstGeom>
        </p:spPr>
      </p:pic>
      <p:sp>
        <p:nvSpPr>
          <p:cNvPr id="17" name="Content Placeholder 2"/>
          <p:cNvSpPr txBox="1">
            <a:spLocks/>
          </p:cNvSpPr>
          <p:nvPr/>
        </p:nvSpPr>
        <p:spPr bwMode="auto">
          <a:xfrm>
            <a:off x="4572000" y="3068960"/>
            <a:ext cx="3888432" cy="3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4"/>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GB" sz="1200" dirty="0">
                <a:solidFill>
                  <a:srgbClr val="00AFCB"/>
                </a:solidFill>
              </a:rPr>
              <a:t>TOP 10 COMPANIES GLOBALLY</a:t>
            </a:r>
            <a:endParaRPr lang="de-DE" sz="900" dirty="0">
              <a:solidFill>
                <a:srgbClr val="000000"/>
              </a:solidFill>
              <a:cs typeface="quicksand"/>
            </a:endParaRPr>
          </a:p>
        </p:txBody>
      </p:sp>
      <p:pic>
        <p:nvPicPr>
          <p:cNvPr id="18"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683" y="1268760"/>
            <a:ext cx="1114638" cy="1537604"/>
          </a:xfrm>
          <a:prstGeom prst="rect">
            <a:avLst/>
          </a:prstGeom>
          <a:ln>
            <a:solidFill>
              <a:schemeClr val="bg1">
                <a:lumMod val="75000"/>
              </a:schemeClr>
            </a:solidFill>
          </a:ln>
        </p:spPr>
      </p:pic>
      <p:sp>
        <p:nvSpPr>
          <p:cNvPr id="14"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Tree>
    <p:extLst>
      <p:ext uri="{BB962C8B-B14F-4D97-AF65-F5344CB8AC3E}">
        <p14:creationId xmlns:p14="http://schemas.microsoft.com/office/powerpoint/2010/main" val="142333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r>
              <a:rPr lang="de-DE" dirty="0"/>
              <a:t>INVEST</a:t>
            </a:r>
            <a:br>
              <a:rPr lang="de-DE" dirty="0"/>
            </a:br>
            <a:r>
              <a:rPr lang="de-DE" dirty="0">
                <a:solidFill>
                  <a:srgbClr val="00AFCB"/>
                </a:solidFill>
              </a:rPr>
              <a:t>Equileap Tool-kit </a:t>
            </a: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16</a:t>
            </a:fld>
            <a:endParaRPr lang="en-GB"/>
          </a:p>
        </p:txBody>
      </p:sp>
      <p:sp>
        <p:nvSpPr>
          <p:cNvPr id="10" name="Content Placeholder 2"/>
          <p:cNvSpPr txBox="1">
            <a:spLocks/>
          </p:cNvSpPr>
          <p:nvPr/>
        </p:nvSpPr>
        <p:spPr bwMode="auto">
          <a:xfrm>
            <a:off x="539552" y="1265872"/>
            <a:ext cx="8118769" cy="167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eaLnBrk="0" hangingPunct="0">
              <a:defRPr/>
            </a:pPr>
            <a:r>
              <a:rPr lang="nl-NL" sz="1400" dirty="0"/>
              <a:t>TOOL #3 – GENDER EQUALITY COMPANY REPORTS</a:t>
            </a:r>
          </a:p>
          <a:p>
            <a:pPr algn="just"/>
            <a:endParaRPr lang="en-GB" sz="1140" dirty="0">
              <a:solidFill>
                <a:srgbClr val="000000"/>
              </a:solidFill>
            </a:endParaRPr>
          </a:p>
          <a:p>
            <a:pPr algn="just"/>
            <a:r>
              <a:rPr lang="en-GB" sz="1200" dirty="0"/>
              <a:t>These are detailed documents updated regularly with  an in-depth analysis of each company compared to its sector, country and competitors. </a:t>
            </a:r>
          </a:p>
          <a:p>
            <a:pPr algn="just"/>
            <a:r>
              <a:rPr lang="en-GB" sz="1200" dirty="0"/>
              <a:t>For the first time a company in the mining sector in Australia can compare its gender performance with a beauty products company in France, or companies in the food sector can compare how well they do compared to their competitors.</a:t>
            </a:r>
          </a:p>
          <a:p>
            <a:pPr algn="just"/>
            <a:endParaRPr lang="en-GB" sz="1140" dirty="0">
              <a:solidFill>
                <a:srgbClr val="000000"/>
              </a:solidFill>
            </a:endParaRPr>
          </a:p>
        </p:txBody>
      </p:sp>
      <p:sp>
        <p:nvSpPr>
          <p:cNvPr id="12" name="Content Placeholder 2"/>
          <p:cNvSpPr txBox="1">
            <a:spLocks/>
          </p:cNvSpPr>
          <p:nvPr/>
        </p:nvSpPr>
        <p:spPr bwMode="auto">
          <a:xfrm>
            <a:off x="539552" y="3068960"/>
            <a:ext cx="295232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GB" sz="1200" b="1" dirty="0">
                <a:solidFill>
                  <a:srgbClr val="00AFCB"/>
                </a:solidFill>
              </a:rPr>
              <a:t>WHY IT MATTERS</a:t>
            </a:r>
          </a:p>
          <a:p>
            <a:pPr algn="just">
              <a:defRPr/>
            </a:pPr>
            <a:endParaRPr lang="de-DE" sz="900" dirty="0">
              <a:solidFill>
                <a:srgbClr val="000000"/>
              </a:solidFill>
              <a:cs typeface="quicksand"/>
            </a:endParaRPr>
          </a:p>
          <a:p>
            <a:pPr marL="285737" indent="-285737" algn="just">
              <a:buBlip>
                <a:blip r:embed="rId3"/>
              </a:buBlip>
              <a:defRPr/>
            </a:pPr>
            <a:r>
              <a:rPr lang="en-GB" sz="1200" dirty="0"/>
              <a:t>This is the basic building block for companies to improve their performance, and to deliver real benefits for women throughout the company and their supply chains.</a:t>
            </a:r>
          </a:p>
          <a:p>
            <a:pPr marL="285737" indent="-285737" algn="just">
              <a:buBlip>
                <a:blip r:embed="rId3"/>
              </a:buBlip>
              <a:defRPr/>
            </a:pPr>
            <a:r>
              <a:rPr lang="en-GB" sz="1200" dirty="0"/>
              <a:t>No other organisation provides this kind of information. </a:t>
            </a:r>
          </a:p>
          <a:p>
            <a:pPr marL="285737" indent="-285737" algn="just">
              <a:buBlip>
                <a:blip r:embed="rId3"/>
              </a:buBlip>
              <a:defRPr/>
            </a:pPr>
            <a:r>
              <a:rPr lang="en-GB" sz="1200" dirty="0"/>
              <a:t>Company reports can be ordered on the </a:t>
            </a:r>
            <a:r>
              <a:rPr lang="en-GB" sz="1200" dirty="0" err="1"/>
              <a:t>Equileap</a:t>
            </a:r>
            <a:r>
              <a:rPr lang="en-GB" sz="1200" dirty="0"/>
              <a:t> website: </a:t>
            </a:r>
          </a:p>
          <a:p>
            <a:pPr marL="285737" indent="-285737" algn="just">
              <a:buBlip>
                <a:blip r:embed="rId3"/>
              </a:buBlip>
              <a:defRPr/>
            </a:pPr>
            <a:r>
              <a:rPr lang="en-GB" sz="1200" dirty="0" err="1">
                <a:solidFill>
                  <a:srgbClr val="00AFCB"/>
                </a:solidFill>
              </a:rPr>
              <a:t>www.equileap.org</a:t>
            </a:r>
            <a:r>
              <a:rPr lang="en-GB" sz="1200" dirty="0">
                <a:solidFill>
                  <a:srgbClr val="00AFCB"/>
                </a:solidFill>
              </a:rPr>
              <a:t>/company-reports</a:t>
            </a:r>
            <a:r>
              <a:rPr lang="en-GB" sz="1200" dirty="0"/>
              <a:t>.</a:t>
            </a:r>
          </a:p>
          <a:p>
            <a:pPr marL="285737" indent="-285737">
              <a:buBlip>
                <a:blip r:embed="rId3"/>
              </a:buBlip>
              <a:defRPr/>
            </a:pPr>
            <a:endParaRPr lang="en-GB" sz="1200" dirty="0"/>
          </a:p>
        </p:txBody>
      </p:sp>
      <p:pic>
        <p:nvPicPr>
          <p:cNvPr id="4" name="Picture 3"/>
          <p:cNvPicPr>
            <a:picLocks noChangeAspect="1"/>
          </p:cNvPicPr>
          <p:nvPr/>
        </p:nvPicPr>
        <p:blipFill>
          <a:blip r:embed="rId4"/>
          <a:stretch>
            <a:fillRect/>
          </a:stretch>
        </p:blipFill>
        <p:spPr>
          <a:xfrm>
            <a:off x="3670607" y="3150493"/>
            <a:ext cx="2434405" cy="3456384"/>
          </a:xfrm>
          <a:prstGeom prst="rect">
            <a:avLst/>
          </a:prstGeom>
          <a:ln>
            <a:solidFill>
              <a:schemeClr val="bg1">
                <a:lumMod val="75000"/>
              </a:schemeClr>
            </a:solidFill>
          </a:ln>
        </p:spPr>
      </p:pic>
      <p:pic>
        <p:nvPicPr>
          <p:cNvPr id="5" name="Picture 4"/>
          <p:cNvPicPr>
            <a:picLocks noChangeAspect="1"/>
          </p:cNvPicPr>
          <p:nvPr/>
        </p:nvPicPr>
        <p:blipFill>
          <a:blip r:embed="rId5"/>
          <a:stretch>
            <a:fillRect/>
          </a:stretch>
        </p:blipFill>
        <p:spPr>
          <a:xfrm>
            <a:off x="6242070" y="3150493"/>
            <a:ext cx="2416251" cy="3443328"/>
          </a:xfrm>
          <a:prstGeom prst="rect">
            <a:avLst/>
          </a:prstGeom>
          <a:ln>
            <a:solidFill>
              <a:schemeClr val="bg1">
                <a:lumMod val="75000"/>
              </a:schemeClr>
            </a:solidFill>
          </a:ln>
        </p:spPr>
      </p:pic>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Tree>
    <p:extLst>
      <p:ext uri="{BB962C8B-B14F-4D97-AF65-F5344CB8AC3E}">
        <p14:creationId xmlns:p14="http://schemas.microsoft.com/office/powerpoint/2010/main" val="383297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808" y="1247989"/>
            <a:ext cx="1075725" cy="1540491"/>
          </a:xfrm>
          <a:prstGeom prst="rect">
            <a:avLst/>
          </a:prstGeom>
          <a:ln>
            <a:solidFill>
              <a:schemeClr val="bg1">
                <a:lumMod val="75000"/>
              </a:schemeClr>
            </a:solidFill>
          </a:ln>
        </p:spPr>
      </p:pic>
      <p:sp>
        <p:nvSpPr>
          <p:cNvPr id="2" name="Title 1"/>
          <p:cNvSpPr>
            <a:spLocks noGrp="1"/>
          </p:cNvSpPr>
          <p:nvPr>
            <p:ph type="title"/>
          </p:nvPr>
        </p:nvSpPr>
        <p:spPr>
          <a:xfrm>
            <a:off x="446857" y="165963"/>
            <a:ext cx="8029579" cy="698308"/>
          </a:xfrm>
        </p:spPr>
        <p:txBody>
          <a:bodyPr/>
          <a:lstStyle/>
          <a:p>
            <a:r>
              <a:rPr lang="de-DE" dirty="0"/>
              <a:t>INVEST</a:t>
            </a:r>
            <a:br>
              <a:rPr lang="de-DE" dirty="0"/>
            </a:br>
            <a:r>
              <a:rPr lang="de-DE" dirty="0">
                <a:solidFill>
                  <a:srgbClr val="00AFCB"/>
                </a:solidFill>
              </a:rPr>
              <a:t>Equileap Tool-kit </a:t>
            </a: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17</a:t>
            </a:fld>
            <a:endParaRPr lang="en-GB"/>
          </a:p>
        </p:txBody>
      </p:sp>
      <p:sp>
        <p:nvSpPr>
          <p:cNvPr id="10" name="Content Placeholder 2"/>
          <p:cNvSpPr txBox="1">
            <a:spLocks/>
          </p:cNvSpPr>
          <p:nvPr/>
        </p:nvSpPr>
        <p:spPr bwMode="auto">
          <a:xfrm>
            <a:off x="539552" y="1265873"/>
            <a:ext cx="6690015" cy="158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4"/>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eaLnBrk="0" hangingPunct="0">
              <a:defRPr/>
            </a:pPr>
            <a:r>
              <a:rPr lang="nl-NL" sz="1400" dirty="0"/>
              <a:t>TOOL #4 – EQUILEAP GENDER EQUALITY INDICES</a:t>
            </a:r>
          </a:p>
          <a:p>
            <a:pPr algn="just"/>
            <a:endParaRPr lang="en-GB" sz="1140" dirty="0">
              <a:solidFill>
                <a:srgbClr val="000000"/>
              </a:solidFill>
            </a:endParaRPr>
          </a:p>
          <a:p>
            <a:pPr algn="just"/>
            <a:r>
              <a:rPr lang="en-GB" sz="1200" dirty="0"/>
              <a:t>A family of indices (global, US and European) designed with </a:t>
            </a:r>
            <a:r>
              <a:rPr lang="en-GB" sz="1200" dirty="0" err="1"/>
              <a:t>Solactive</a:t>
            </a:r>
            <a:r>
              <a:rPr lang="en-GB" sz="1200" dirty="0"/>
              <a:t>, a German index provider, to track companies leading the field in terms of gender equality. </a:t>
            </a:r>
          </a:p>
          <a:p>
            <a:pPr algn="just"/>
            <a:r>
              <a:rPr lang="en-GB" sz="1200" dirty="0"/>
              <a:t>These Indices can be used both as benchmarks and </a:t>
            </a:r>
            <a:r>
              <a:rPr lang="en-GB" sz="1200" dirty="0" err="1"/>
              <a:t>underlyings</a:t>
            </a:r>
            <a:r>
              <a:rPr lang="en-GB" sz="1200" dirty="0"/>
              <a:t> of financial products.</a:t>
            </a:r>
          </a:p>
          <a:p>
            <a:pPr algn="just"/>
            <a:r>
              <a:rPr lang="en-GB" sz="1200" dirty="0"/>
              <a:t>Initial back-testing shows that the Gender Indices have outperformed their respective benchmark, including the S&amp;P500 and MSCI World.</a:t>
            </a:r>
          </a:p>
          <a:p>
            <a:pPr algn="just"/>
            <a:endParaRPr lang="en-GB" sz="1140" dirty="0">
              <a:solidFill>
                <a:srgbClr val="000000"/>
              </a:solidFill>
            </a:endParaRPr>
          </a:p>
        </p:txBody>
      </p:sp>
      <p:sp>
        <p:nvSpPr>
          <p:cNvPr id="12" name="Content Placeholder 2"/>
          <p:cNvSpPr txBox="1">
            <a:spLocks/>
          </p:cNvSpPr>
          <p:nvPr/>
        </p:nvSpPr>
        <p:spPr bwMode="auto">
          <a:xfrm>
            <a:off x="971600" y="2924943"/>
            <a:ext cx="7681932" cy="252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4"/>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37" indent="-285737" algn="just">
              <a:buBlip>
                <a:blip r:embed="rId4"/>
              </a:buBlip>
              <a:defRPr/>
            </a:pPr>
            <a:r>
              <a:rPr lang="en-GB" sz="1200" dirty="0"/>
              <a:t>Components are selected based on:</a:t>
            </a:r>
          </a:p>
          <a:p>
            <a:pPr marL="1028687" lvl="1" indent="-285737" algn="just">
              <a:defRPr/>
            </a:pPr>
            <a:r>
              <a:rPr lang="en-GB" sz="1200" b="1" dirty="0"/>
              <a:t>Standard liquidity criteria</a:t>
            </a:r>
            <a:r>
              <a:rPr lang="en-GB" sz="1200" dirty="0"/>
              <a:t> </a:t>
            </a:r>
          </a:p>
          <a:p>
            <a:pPr lvl="1" indent="0" algn="just">
              <a:buNone/>
              <a:defRPr/>
            </a:pPr>
            <a:r>
              <a:rPr lang="en-GB" sz="1200" dirty="0"/>
              <a:t>      </a:t>
            </a:r>
            <a:r>
              <a:rPr lang="en-GB" sz="1200" dirty="0">
                <a:solidFill>
                  <a:srgbClr val="000000"/>
                </a:solidFill>
                <a:cs typeface="quicksand"/>
              </a:rPr>
              <a:t>min. market cap of USD 2bn and a 3-month average daily trading volume of USD 5m</a:t>
            </a:r>
            <a:endParaRPr lang="en-GB" sz="1200" dirty="0"/>
          </a:p>
          <a:p>
            <a:pPr marL="1028687" lvl="1" indent="-285737" algn="just">
              <a:defRPr/>
            </a:pPr>
            <a:r>
              <a:rPr lang="en-GB" sz="1200" b="1" dirty="0"/>
              <a:t>An ESG screening</a:t>
            </a:r>
          </a:p>
          <a:p>
            <a:pPr lvl="1" indent="0" algn="just">
              <a:buNone/>
              <a:defRPr/>
            </a:pPr>
            <a:r>
              <a:rPr lang="en-GB" sz="1200" b="1" dirty="0">
                <a:solidFill>
                  <a:srgbClr val="000000"/>
                </a:solidFill>
                <a:cs typeface="quicksand"/>
              </a:rPr>
              <a:t>      </a:t>
            </a:r>
            <a:r>
              <a:rPr lang="en-GB" sz="1200" dirty="0">
                <a:solidFill>
                  <a:srgbClr val="000000"/>
                </a:solidFill>
                <a:cs typeface="quicksand"/>
              </a:rPr>
              <a:t>excluding gambling and tobacco, and </a:t>
            </a:r>
            <a:r>
              <a:rPr lang="en-GB" sz="1200" dirty="0">
                <a:cs typeface="quicksand"/>
              </a:rPr>
              <a:t>companies on the Norwegian Ethics Council list</a:t>
            </a:r>
            <a:endParaRPr lang="en-GB" sz="1200" dirty="0"/>
          </a:p>
          <a:p>
            <a:pPr marL="1028687" lvl="1" indent="-285737" algn="just">
              <a:defRPr/>
            </a:pPr>
            <a:r>
              <a:rPr lang="en-GB" sz="1200" b="1" dirty="0"/>
              <a:t>An in-depth gender screening</a:t>
            </a:r>
          </a:p>
          <a:p>
            <a:pPr lvl="1" indent="0" algn="just">
              <a:buNone/>
              <a:defRPr/>
            </a:pPr>
            <a:r>
              <a:rPr lang="en-GB" sz="1200" b="1" dirty="0"/>
              <a:t>      </a:t>
            </a:r>
            <a:r>
              <a:rPr lang="en-GB" sz="1200" dirty="0"/>
              <a:t>based on </a:t>
            </a:r>
            <a:r>
              <a:rPr lang="en-GB" sz="1200" dirty="0" err="1"/>
              <a:t>Equileap</a:t>
            </a:r>
            <a:r>
              <a:rPr lang="en-GB" sz="1200" dirty="0"/>
              <a:t> 19 criteria</a:t>
            </a:r>
          </a:p>
          <a:p>
            <a:pPr lvl="1" indent="0" algn="just">
              <a:buNone/>
              <a:defRPr/>
            </a:pPr>
            <a:endParaRPr lang="en-GB" sz="1200" dirty="0">
              <a:solidFill>
                <a:srgbClr val="00AFCB"/>
              </a:solidFill>
              <a:latin typeface="+mj-lt"/>
              <a:cs typeface="quicksand"/>
            </a:endParaRPr>
          </a:p>
          <a:p>
            <a:pPr marL="285737" indent="-285737" algn="just">
              <a:buBlip>
                <a:blip r:embed="rId4"/>
              </a:buBlip>
              <a:defRPr/>
            </a:pPr>
            <a:r>
              <a:rPr lang="en-GB" sz="1200" dirty="0">
                <a:latin typeface="+mj-lt"/>
              </a:rPr>
              <a:t>The family of gender quality indices consist of the following:</a:t>
            </a:r>
          </a:p>
          <a:p>
            <a:pPr marL="1028649" lvl="1" algn="just">
              <a:defRPr/>
            </a:pPr>
            <a:r>
              <a:rPr lang="en-GB" sz="1200" b="1" dirty="0">
                <a:latin typeface="+mj-lt"/>
              </a:rPr>
              <a:t>Gender Equality Global Index - </a:t>
            </a:r>
            <a:r>
              <a:rPr lang="en-GB" sz="1200" dirty="0">
                <a:latin typeface="+mj-lt"/>
              </a:rPr>
              <a:t>150 companies</a:t>
            </a:r>
          </a:p>
          <a:p>
            <a:pPr marL="1028649" lvl="1" algn="just">
              <a:defRPr/>
            </a:pPr>
            <a:r>
              <a:rPr lang="en-GB" sz="1200" b="1" dirty="0">
                <a:latin typeface="+mj-lt"/>
              </a:rPr>
              <a:t>Gender Equality Global 100 Leaders - </a:t>
            </a:r>
            <a:r>
              <a:rPr lang="en-GB" sz="1200" dirty="0">
                <a:latin typeface="+mj-lt"/>
              </a:rPr>
              <a:t>100 companies</a:t>
            </a:r>
            <a:endParaRPr lang="en-GB" sz="1200" b="1" dirty="0">
              <a:latin typeface="+mj-lt"/>
            </a:endParaRPr>
          </a:p>
          <a:p>
            <a:pPr marL="1028649" lvl="1" algn="just">
              <a:defRPr/>
            </a:pPr>
            <a:r>
              <a:rPr lang="en-GB" sz="1200" b="1" dirty="0">
                <a:latin typeface="+mj-lt"/>
              </a:rPr>
              <a:t>Gender Equality European Index - </a:t>
            </a:r>
            <a:r>
              <a:rPr lang="en-GB" sz="1200" dirty="0">
                <a:latin typeface="+mj-lt"/>
              </a:rPr>
              <a:t>75 companies</a:t>
            </a:r>
          </a:p>
          <a:p>
            <a:pPr marL="1028649" lvl="1" algn="just">
              <a:defRPr/>
            </a:pPr>
            <a:r>
              <a:rPr lang="en-GB" sz="1200" b="1" dirty="0">
                <a:latin typeface="+mj-lt"/>
              </a:rPr>
              <a:t>Gender Equality US Index</a:t>
            </a:r>
            <a:r>
              <a:rPr lang="en-GB" sz="1200" dirty="0">
                <a:latin typeface="+mj-lt"/>
              </a:rPr>
              <a:t> - 75 companies</a:t>
            </a:r>
          </a:p>
          <a:p>
            <a:pPr marL="1028649" lvl="1" algn="just">
              <a:defRPr/>
            </a:pPr>
            <a:r>
              <a:rPr lang="en-GB" sz="1200" b="1" dirty="0">
                <a:latin typeface="+mj-lt"/>
              </a:rPr>
              <a:t>Gender Equality North American Index</a:t>
            </a:r>
            <a:r>
              <a:rPr lang="en-GB" sz="1200" dirty="0">
                <a:latin typeface="+mj-lt"/>
              </a:rPr>
              <a:t> - 150 companies</a:t>
            </a:r>
          </a:p>
          <a:p>
            <a:pPr marL="285737" indent="-285737" algn="just">
              <a:buBlip>
                <a:blip r:embed="rId4"/>
              </a:buBlip>
              <a:defRPr/>
            </a:pPr>
            <a:endParaRPr lang="en-GB" sz="1200" dirty="0">
              <a:latin typeface="+mj-lt"/>
            </a:endParaRPr>
          </a:p>
          <a:p>
            <a:pPr marL="285737" indent="-285737">
              <a:buBlip>
                <a:blip r:embed="rId4"/>
              </a:buBlip>
              <a:defRPr/>
            </a:pPr>
            <a:endParaRPr lang="en-GB" sz="1200" dirty="0">
              <a:latin typeface="+mj-lt"/>
            </a:endParaRPr>
          </a:p>
          <a:p>
            <a:pPr algn="just">
              <a:defRPr/>
            </a:pPr>
            <a:endParaRPr lang="en-GB" sz="1200" dirty="0">
              <a:latin typeface="+mj-lt"/>
            </a:endParaRPr>
          </a:p>
          <a:p>
            <a:pPr algn="just"/>
            <a:endParaRPr lang="en-GB" sz="1140" dirty="0">
              <a:solidFill>
                <a:srgbClr val="000000"/>
              </a:solidFill>
            </a:endParaRPr>
          </a:p>
        </p:txBody>
      </p:sp>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Tree>
    <p:extLst>
      <p:ext uri="{BB962C8B-B14F-4D97-AF65-F5344CB8AC3E}">
        <p14:creationId xmlns:p14="http://schemas.microsoft.com/office/powerpoint/2010/main" val="581667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br>
              <a:rPr lang="de-DE" dirty="0"/>
            </a:br>
            <a:r>
              <a:rPr lang="de-DE" dirty="0"/>
              <a:t>CURRENT PARTNERSHIPS</a:t>
            </a:r>
            <a:br>
              <a:rPr lang="de-DE" dirty="0"/>
            </a:br>
            <a:endParaRPr lang="en-GB" dirty="0">
              <a:solidFill>
                <a:srgbClr val="00AFCB"/>
              </a:solidFill>
            </a:endParaRPr>
          </a:p>
        </p:txBody>
      </p:sp>
      <p:sp>
        <p:nvSpPr>
          <p:cNvPr id="8" name="Tijdelijke aanduiding voor dianummer 7"/>
          <p:cNvSpPr>
            <a:spLocks noGrp="1"/>
          </p:cNvSpPr>
          <p:nvPr>
            <p:ph type="sldNum" sz="quarter" idx="12"/>
          </p:nvPr>
        </p:nvSpPr>
        <p:spPr>
          <a:xfrm>
            <a:off x="6553200" y="6356352"/>
            <a:ext cx="2133600" cy="365125"/>
          </a:xfrm>
        </p:spPr>
        <p:txBody>
          <a:bodyPr/>
          <a:lstStyle/>
          <a:p>
            <a:pPr>
              <a:defRPr/>
            </a:pPr>
            <a:fld id="{175E769A-1DFE-4877-B1EC-A6C0A8CA70F8}" type="slidenum">
              <a:rPr lang="en-GB" smtClean="0"/>
              <a:pPr>
                <a:defRPr/>
              </a:pPr>
              <a:t>18</a:t>
            </a:fld>
            <a:endParaRPr lang="en-GB" dirty="0"/>
          </a:p>
        </p:txBody>
      </p:sp>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
        <p:nvSpPr>
          <p:cNvPr id="19" name="Content Placeholder 2">
            <a:extLst>
              <a:ext uri="{FF2B5EF4-FFF2-40B4-BE49-F238E27FC236}">
                <a16:creationId xmlns:a16="http://schemas.microsoft.com/office/drawing/2014/main" id="{DBB90186-1ACD-A14A-9E51-58933C284654}"/>
              </a:ext>
            </a:extLst>
          </p:cNvPr>
          <p:cNvSpPr txBox="1">
            <a:spLocks/>
          </p:cNvSpPr>
          <p:nvPr/>
        </p:nvSpPr>
        <p:spPr bwMode="auto">
          <a:xfrm>
            <a:off x="539552" y="1965322"/>
            <a:ext cx="3846182" cy="3661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9538" lvl="4" indent="0">
              <a:buNone/>
            </a:pPr>
            <a:r>
              <a:rPr lang="en-GB" sz="1200" b="1" dirty="0"/>
              <a:t>NN Investment Partners </a:t>
            </a:r>
            <a:r>
              <a:rPr lang="en-GB" sz="1200" dirty="0"/>
              <a:t>for sustainable strategy</a:t>
            </a:r>
          </a:p>
          <a:p>
            <a:pPr marL="1379538" lvl="4" indent="0">
              <a:buNone/>
            </a:pPr>
            <a:endParaRPr lang="en-GB" sz="1200" b="1" dirty="0"/>
          </a:p>
          <a:p>
            <a:pPr marL="1379538" lvl="4" indent="0">
              <a:buNone/>
            </a:pPr>
            <a:endParaRPr lang="en-GB" sz="1200" b="1" dirty="0"/>
          </a:p>
          <a:p>
            <a:pPr marL="1379538" lvl="4" indent="0">
              <a:buNone/>
            </a:pPr>
            <a:endParaRPr lang="en-GB" sz="1200" b="1" dirty="0"/>
          </a:p>
          <a:p>
            <a:pPr marL="1379538" lvl="4" indent="0">
              <a:buNone/>
            </a:pPr>
            <a:r>
              <a:rPr lang="en-GB" sz="1200" b="1" dirty="0"/>
              <a:t>Rothschild Asset Management </a:t>
            </a:r>
            <a:r>
              <a:rPr lang="en-GB" sz="1200" dirty="0"/>
              <a:t>for a gender-lens fund</a:t>
            </a:r>
            <a:endParaRPr lang="en-GB" sz="1200" b="1" dirty="0"/>
          </a:p>
          <a:p>
            <a:pPr marL="1379538" lvl="4" indent="0">
              <a:buNone/>
            </a:pPr>
            <a:endParaRPr lang="en-GB" sz="1200" b="1" dirty="0"/>
          </a:p>
          <a:p>
            <a:pPr marL="1379538" lvl="4" indent="0">
              <a:buNone/>
            </a:pPr>
            <a:endParaRPr lang="en-GB" sz="1200" b="1" dirty="0"/>
          </a:p>
          <a:p>
            <a:pPr marL="1379538" lvl="4" indent="0">
              <a:buNone/>
            </a:pPr>
            <a:endParaRPr lang="en-GB" sz="1200" b="1" dirty="0"/>
          </a:p>
          <a:p>
            <a:pPr marL="1379538" lvl="4" indent="0">
              <a:buNone/>
            </a:pPr>
            <a:r>
              <a:rPr lang="en-GB" sz="1200" b="1" dirty="0"/>
              <a:t>QBE</a:t>
            </a:r>
            <a:br>
              <a:rPr lang="en-GB" sz="1200" b="1" dirty="0"/>
            </a:br>
            <a:r>
              <a:rPr lang="en-GB" sz="1200" dirty="0"/>
              <a:t>Gender equality bond</a:t>
            </a:r>
          </a:p>
          <a:p>
            <a:pPr marL="1379538" lvl="4" indent="0">
              <a:buNone/>
            </a:pPr>
            <a:r>
              <a:rPr lang="en-GB" sz="1200" dirty="0"/>
              <a:t>      </a:t>
            </a:r>
          </a:p>
          <a:p>
            <a:pPr marL="1379538" lvl="4" indent="0">
              <a:buNone/>
            </a:pPr>
            <a:endParaRPr lang="en-GB" sz="1200" b="1" dirty="0"/>
          </a:p>
          <a:p>
            <a:pPr marL="1379538" lvl="4" indent="0">
              <a:buNone/>
            </a:pPr>
            <a:endParaRPr lang="en-GB" sz="1200" b="1" dirty="0"/>
          </a:p>
          <a:p>
            <a:pPr marL="1379538" lvl="4" indent="0">
              <a:buNone/>
            </a:pPr>
            <a:r>
              <a:rPr lang="en-GB" sz="1200" b="1" dirty="0"/>
              <a:t>As You Sow </a:t>
            </a:r>
            <a:r>
              <a:rPr lang="en-GB" sz="1200" dirty="0"/>
              <a:t>for US Mutual Funds</a:t>
            </a:r>
          </a:p>
          <a:p>
            <a:pPr marL="1379538" lvl="4" indent="0">
              <a:buNone/>
            </a:pPr>
            <a:endParaRPr lang="en-GB" sz="1200" dirty="0"/>
          </a:p>
          <a:p>
            <a:pPr marL="1379538" lvl="4" indent="0">
              <a:buNone/>
            </a:pPr>
            <a:endParaRPr lang="en-GB" sz="1200" dirty="0"/>
          </a:p>
          <a:p>
            <a:pPr lvl="4" indent="0">
              <a:buNone/>
            </a:pPr>
            <a:endParaRPr lang="en-GB" dirty="0">
              <a:solidFill>
                <a:schemeClr val="bg1"/>
              </a:solidFill>
            </a:endParaRPr>
          </a:p>
        </p:txBody>
      </p:sp>
      <p:sp>
        <p:nvSpPr>
          <p:cNvPr id="20" name="Content Placeholder 2">
            <a:extLst>
              <a:ext uri="{FF2B5EF4-FFF2-40B4-BE49-F238E27FC236}">
                <a16:creationId xmlns:a16="http://schemas.microsoft.com/office/drawing/2014/main" id="{8614DDBB-D38E-A041-8700-3A8B3B6E104B}"/>
              </a:ext>
            </a:extLst>
          </p:cNvPr>
          <p:cNvSpPr txBox="1">
            <a:spLocks/>
          </p:cNvSpPr>
          <p:nvPr/>
        </p:nvSpPr>
        <p:spPr bwMode="auto">
          <a:xfrm>
            <a:off x="4645886" y="1965322"/>
            <a:ext cx="4032449" cy="3661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430338" lvl="4" indent="0">
              <a:buNone/>
            </a:pPr>
            <a:r>
              <a:rPr lang="en-GB" sz="1200" b="1" dirty="0"/>
              <a:t>Lyxor Global Gender Equality ETF (ELLE)</a:t>
            </a:r>
          </a:p>
          <a:p>
            <a:pPr marL="1430338" lvl="4" indent="0">
              <a:buNone/>
            </a:pPr>
            <a:endParaRPr lang="en-GB" sz="1200" b="1" dirty="0"/>
          </a:p>
          <a:p>
            <a:pPr marL="1430338" lvl="4" indent="0">
              <a:buNone/>
            </a:pPr>
            <a:endParaRPr lang="en-GB" sz="1200" b="1" dirty="0"/>
          </a:p>
          <a:p>
            <a:pPr marL="1430338" lvl="4" indent="0">
              <a:buNone/>
            </a:pPr>
            <a:endParaRPr lang="en-GB" sz="1200" b="1" dirty="0"/>
          </a:p>
          <a:p>
            <a:pPr marL="1430338" lvl="4" indent="0">
              <a:buNone/>
            </a:pPr>
            <a:r>
              <a:rPr lang="en-GB" sz="1200" b="1" dirty="0"/>
              <a:t>UBS Global Gender Equality ETF (GENDER)</a:t>
            </a:r>
          </a:p>
          <a:p>
            <a:pPr marL="1430338" lvl="4" indent="0">
              <a:buNone/>
            </a:pPr>
            <a:endParaRPr lang="en-GB" sz="1200" b="1" dirty="0"/>
          </a:p>
          <a:p>
            <a:pPr marL="1430338" lvl="4" indent="0">
              <a:buNone/>
            </a:pPr>
            <a:endParaRPr lang="en-GB" sz="1200" b="1" dirty="0"/>
          </a:p>
          <a:p>
            <a:pPr marL="1430338" lvl="4" indent="0">
              <a:buNone/>
            </a:pPr>
            <a:endParaRPr lang="en-GB" sz="1200" b="1" dirty="0"/>
          </a:p>
          <a:p>
            <a:pPr marL="1430338" lvl="4" indent="0">
              <a:buNone/>
            </a:pPr>
            <a:r>
              <a:rPr lang="en-GB" sz="1200" b="1" dirty="0"/>
              <a:t>Evolve North American Gender Diversity Index ETF (HERS) </a:t>
            </a:r>
            <a:r>
              <a:rPr lang="en-GB" sz="1200" dirty="0"/>
              <a:t>      </a:t>
            </a:r>
          </a:p>
          <a:p>
            <a:pPr marL="1430338" lvl="4" indent="0">
              <a:buNone/>
            </a:pPr>
            <a:endParaRPr lang="en-GB" sz="1200" b="1" dirty="0"/>
          </a:p>
          <a:p>
            <a:pPr marL="1430338" lvl="4" indent="0">
              <a:buNone/>
            </a:pPr>
            <a:endParaRPr lang="en-GB" sz="1200" b="1" dirty="0"/>
          </a:p>
          <a:p>
            <a:pPr marL="1430338" lvl="4" indent="0">
              <a:buNone/>
            </a:pPr>
            <a:endParaRPr lang="en-GB" sz="1200" b="1" dirty="0"/>
          </a:p>
          <a:p>
            <a:pPr marL="1430338" lvl="4" indent="0">
              <a:buNone/>
            </a:pPr>
            <a:r>
              <a:rPr lang="en-GB" sz="1200" b="1" dirty="0"/>
              <a:t>Think Yellow</a:t>
            </a:r>
            <a:r>
              <a:rPr lang="en-GB" sz="1200" dirty="0"/>
              <a:t>, to create Swiss certificates and other wrappers</a:t>
            </a:r>
          </a:p>
          <a:p>
            <a:pPr lvl="4" indent="0">
              <a:buNone/>
            </a:pPr>
            <a:endParaRPr lang="en-GB" dirty="0">
              <a:solidFill>
                <a:schemeClr val="bg1"/>
              </a:solidFill>
            </a:endParaRPr>
          </a:p>
        </p:txBody>
      </p:sp>
      <p:pic>
        <p:nvPicPr>
          <p:cNvPr id="21" name="Picture 19">
            <a:extLst>
              <a:ext uri="{FF2B5EF4-FFF2-40B4-BE49-F238E27FC236}">
                <a16:creationId xmlns:a16="http://schemas.microsoft.com/office/drawing/2014/main" id="{054B9792-1DDC-B240-941B-7CC3BEE2DD9F}"/>
              </a:ext>
            </a:extLst>
          </p:cNvPr>
          <p:cNvPicPr>
            <a:picLocks noChangeAspect="1"/>
          </p:cNvPicPr>
          <p:nvPr/>
        </p:nvPicPr>
        <p:blipFill>
          <a:blip r:embed="rId4"/>
          <a:stretch>
            <a:fillRect/>
          </a:stretch>
        </p:blipFill>
        <p:spPr>
          <a:xfrm>
            <a:off x="446857" y="1840424"/>
            <a:ext cx="1550839" cy="666589"/>
          </a:xfrm>
          <a:prstGeom prst="rect">
            <a:avLst/>
          </a:prstGeom>
        </p:spPr>
      </p:pic>
      <p:pic>
        <p:nvPicPr>
          <p:cNvPr id="22" name="Picture 20">
            <a:extLst>
              <a:ext uri="{FF2B5EF4-FFF2-40B4-BE49-F238E27FC236}">
                <a16:creationId xmlns:a16="http://schemas.microsoft.com/office/drawing/2014/main" id="{4992F7BD-FD60-7D43-B83A-0B49DA104C1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1457" y="3122248"/>
            <a:ext cx="1228132" cy="274646"/>
          </a:xfrm>
          <a:prstGeom prst="rect">
            <a:avLst/>
          </a:prstGeom>
        </p:spPr>
      </p:pic>
      <p:pic>
        <p:nvPicPr>
          <p:cNvPr id="23" name="Picture 21">
            <a:extLst>
              <a:ext uri="{FF2B5EF4-FFF2-40B4-BE49-F238E27FC236}">
                <a16:creationId xmlns:a16="http://schemas.microsoft.com/office/drawing/2014/main" id="{66450B70-6142-FE4F-BE0D-660616BD3A6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96778" y="4163751"/>
            <a:ext cx="754049" cy="297817"/>
          </a:xfrm>
          <a:prstGeom prst="rect">
            <a:avLst/>
          </a:prstGeom>
        </p:spPr>
      </p:pic>
      <p:pic>
        <p:nvPicPr>
          <p:cNvPr id="24" name="Picture 26" descr="Résultat de recherche d'images pour &quot;as you sow logo&quot;">
            <a:extLst>
              <a:ext uri="{FF2B5EF4-FFF2-40B4-BE49-F238E27FC236}">
                <a16:creationId xmlns:a16="http://schemas.microsoft.com/office/drawing/2014/main" id="{5EC49B11-D67B-9B45-8215-D72AF5CD792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01457" y="5148200"/>
            <a:ext cx="1223969" cy="4458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http://v.fastcdn.co/t/4be0a75c/aefbb7af/1518092303-23900106-471x275-Think-Yellow-RGB-Bla.png">
            <a:extLst>
              <a:ext uri="{FF2B5EF4-FFF2-40B4-BE49-F238E27FC236}">
                <a16:creationId xmlns:a16="http://schemas.microsoft.com/office/drawing/2014/main" id="{5757EA0E-2E75-3A44-B41D-F6AFC3039622}"/>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379600" y="5197884"/>
            <a:ext cx="645012" cy="376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a:extLst>
              <a:ext uri="{FF2B5EF4-FFF2-40B4-BE49-F238E27FC236}">
                <a16:creationId xmlns:a16="http://schemas.microsoft.com/office/drawing/2014/main" id="{E0B2D45B-7391-3940-B4B7-6034528DF2F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88221" y="1992830"/>
            <a:ext cx="1326576" cy="379022"/>
          </a:xfrm>
          <a:prstGeom prst="rect">
            <a:avLst/>
          </a:prstGeom>
        </p:spPr>
      </p:pic>
      <p:pic>
        <p:nvPicPr>
          <p:cNvPr id="27" name="Picture 25">
            <a:extLst>
              <a:ext uri="{FF2B5EF4-FFF2-40B4-BE49-F238E27FC236}">
                <a16:creationId xmlns:a16="http://schemas.microsoft.com/office/drawing/2014/main" id="{51512CDD-6FD9-B142-827D-5C54F849325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564016" y="3128779"/>
            <a:ext cx="1485372" cy="307499"/>
          </a:xfrm>
          <a:prstGeom prst="rect">
            <a:avLst/>
          </a:prstGeom>
        </p:spPr>
      </p:pic>
      <p:pic>
        <p:nvPicPr>
          <p:cNvPr id="28" name="Picture 26">
            <a:extLst>
              <a:ext uri="{FF2B5EF4-FFF2-40B4-BE49-F238E27FC236}">
                <a16:creationId xmlns:a16="http://schemas.microsoft.com/office/drawing/2014/main" id="{FC533F13-69BD-1E46-9909-D4830F30B97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055177" y="4035889"/>
            <a:ext cx="1019463" cy="470751"/>
          </a:xfrm>
          <a:prstGeom prst="rect">
            <a:avLst/>
          </a:prstGeom>
        </p:spPr>
      </p:pic>
    </p:spTree>
    <p:extLst>
      <p:ext uri="{BB962C8B-B14F-4D97-AF65-F5344CB8AC3E}">
        <p14:creationId xmlns:p14="http://schemas.microsoft.com/office/powerpoint/2010/main" val="187793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r>
              <a:rPr lang="de-DE" dirty="0"/>
              <a:t>INVEST</a:t>
            </a:r>
            <a:br>
              <a:rPr lang="de-DE" dirty="0"/>
            </a:br>
            <a:r>
              <a:rPr lang="de-DE" dirty="0">
                <a:solidFill>
                  <a:srgbClr val="00AFCB"/>
                </a:solidFill>
              </a:rPr>
              <a:t>Equileap Tool-kit </a:t>
            </a: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19</a:t>
            </a:fld>
            <a:endParaRPr lang="en-GB"/>
          </a:p>
        </p:txBody>
      </p:sp>
      <p:sp>
        <p:nvSpPr>
          <p:cNvPr id="10" name="Content Placeholder 2"/>
          <p:cNvSpPr txBox="1">
            <a:spLocks/>
          </p:cNvSpPr>
          <p:nvPr/>
        </p:nvSpPr>
        <p:spPr bwMode="auto">
          <a:xfrm>
            <a:off x="539552" y="644577"/>
            <a:ext cx="6690015" cy="118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eaLnBrk="0" hangingPunct="0">
              <a:defRPr/>
            </a:pPr>
            <a:r>
              <a:rPr lang="nl-NL" sz="1400" dirty="0"/>
              <a:t>TOOL #5 – NEW RESEARCH </a:t>
            </a:r>
          </a:p>
          <a:p>
            <a:pPr algn="just" eaLnBrk="0" hangingPunct="0">
              <a:defRPr/>
            </a:pPr>
            <a:endParaRPr lang="nl-NL" sz="1400" dirty="0">
              <a:solidFill>
                <a:srgbClr val="000000"/>
              </a:solidFill>
            </a:endParaRPr>
          </a:p>
          <a:p>
            <a:pPr algn="just" eaLnBrk="0" hangingPunct="0">
              <a:defRPr/>
            </a:pPr>
            <a:r>
              <a:rPr lang="nl-NL" sz="1400" b="1" dirty="0">
                <a:solidFill>
                  <a:srgbClr val="000000"/>
                </a:solidFill>
              </a:rPr>
              <a:t>BRIDGING THE GAP:  HOW GOVERNMENTS COMPANIES AND INVESTORS CAN TACKLE  GENDER PAY INEQUALITY. </a:t>
            </a:r>
            <a:endParaRPr lang="en-GB" sz="1140" b="1" dirty="0">
              <a:solidFill>
                <a:srgbClr val="000000"/>
              </a:solidFill>
            </a:endParaRPr>
          </a:p>
        </p:txBody>
      </p:sp>
      <p:sp>
        <p:nvSpPr>
          <p:cNvPr id="12" name="Content Placeholder 2"/>
          <p:cNvSpPr txBox="1">
            <a:spLocks/>
          </p:cNvSpPr>
          <p:nvPr/>
        </p:nvSpPr>
        <p:spPr bwMode="auto">
          <a:xfrm>
            <a:off x="971600" y="2924943"/>
            <a:ext cx="7681932" cy="252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endParaRPr lang="en-GB" sz="1200" dirty="0">
              <a:latin typeface="+mj-lt"/>
            </a:endParaRPr>
          </a:p>
          <a:p>
            <a:pPr algn="just"/>
            <a:endParaRPr lang="en-GB" sz="1140" dirty="0">
              <a:solidFill>
                <a:srgbClr val="000000"/>
              </a:solidFill>
            </a:endParaRPr>
          </a:p>
        </p:txBody>
      </p:sp>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pic>
        <p:nvPicPr>
          <p:cNvPr id="11" name="Content Placeholder 2">
            <a:extLst>
              <a:ext uri="{FF2B5EF4-FFF2-40B4-BE49-F238E27FC236}">
                <a16:creationId xmlns:a16="http://schemas.microsoft.com/office/drawing/2014/main" id="{5A5335C0-84DE-2840-B92A-CA4CFD69AF5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6075" y="1832134"/>
            <a:ext cx="8229600" cy="4160520"/>
          </a:xfrm>
        </p:spPr>
      </p:pic>
    </p:spTree>
    <p:extLst>
      <p:ext uri="{BB962C8B-B14F-4D97-AF65-F5344CB8AC3E}">
        <p14:creationId xmlns:p14="http://schemas.microsoft.com/office/powerpoint/2010/main" val="351424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br>
              <a:rPr lang="de-DE" dirty="0"/>
            </a:br>
            <a:r>
              <a:rPr lang="de-DE" dirty="0"/>
              <a:t>INTRODUCTION</a:t>
            </a:r>
            <a:br>
              <a:rPr lang="de-DE" dirty="0"/>
            </a:br>
            <a:endParaRPr lang="en-GB" dirty="0">
              <a:solidFill>
                <a:srgbClr val="00AFCB"/>
              </a:solidFill>
            </a:endParaRPr>
          </a:p>
        </p:txBody>
      </p:sp>
      <p:sp>
        <p:nvSpPr>
          <p:cNvPr id="3" name="Content Placeholder 2"/>
          <p:cNvSpPr>
            <a:spLocks noGrp="1"/>
          </p:cNvSpPr>
          <p:nvPr>
            <p:ph idx="1"/>
          </p:nvPr>
        </p:nvSpPr>
        <p:spPr>
          <a:xfrm>
            <a:off x="0" y="2204864"/>
            <a:ext cx="9144000" cy="2786236"/>
          </a:xfrm>
          <a:solidFill>
            <a:schemeClr val="tx2"/>
          </a:solidFill>
        </p:spPr>
        <p:txBody>
          <a:bodyPr lIns="720000" rIns="720000" anchor="ctr"/>
          <a:lstStyle/>
          <a:p>
            <a:pPr algn="ctr" fontAlgn="auto">
              <a:spcAft>
                <a:spcPts val="0"/>
              </a:spcAft>
              <a:defRPr/>
            </a:pPr>
            <a:r>
              <a:rPr lang="en-GB" sz="1800" dirty="0">
                <a:solidFill>
                  <a:schemeClr val="bg1"/>
                </a:solidFill>
                <a:latin typeface="Quicksand" panose="02000503000000000000" pitchFamily="2" charset="0"/>
              </a:rPr>
              <a:t>OUR MISSION:</a:t>
            </a:r>
          </a:p>
          <a:p>
            <a:pPr algn="ctr" fontAlgn="auto">
              <a:spcAft>
                <a:spcPts val="0"/>
              </a:spcAft>
              <a:defRPr/>
            </a:pPr>
            <a:r>
              <a:rPr lang="en-GB" sz="1800" dirty="0" err="1">
                <a:solidFill>
                  <a:schemeClr val="bg1"/>
                </a:solidFill>
                <a:latin typeface="Quicksand" panose="02000503000000000000" pitchFamily="2" charset="0"/>
              </a:rPr>
              <a:t>Equileap</a:t>
            </a:r>
            <a:r>
              <a:rPr lang="en-GB" sz="1800" dirty="0">
                <a:solidFill>
                  <a:schemeClr val="bg1"/>
                </a:solidFill>
                <a:latin typeface="Quicksand" panose="02000503000000000000" pitchFamily="2" charset="0"/>
              </a:rPr>
              <a:t> is a social enterprise that aims to accelerate gender equality in the workplace as an important way to reduce poverty and  inequality. We do this by collecting extensive data and ranking organisations based on their progress towards gender equality and balance. We use the data to raise awareness amongst investors, public companies and policymakers and to support them to bring about change.  </a:t>
            </a:r>
            <a:endParaRPr lang="en-GB" sz="1800" dirty="0">
              <a:solidFill>
                <a:srgbClr val="000000"/>
              </a:solidFill>
              <a:cs typeface="quicksand"/>
            </a:endParaRPr>
          </a:p>
        </p:txBody>
      </p:sp>
      <p:sp>
        <p:nvSpPr>
          <p:cNvPr id="7" name="Tijdelijke aanduiding voor dianummer 6"/>
          <p:cNvSpPr>
            <a:spLocks noGrp="1"/>
          </p:cNvSpPr>
          <p:nvPr>
            <p:ph type="sldNum" sz="quarter" idx="12"/>
          </p:nvPr>
        </p:nvSpPr>
        <p:spPr/>
        <p:txBody>
          <a:bodyPr/>
          <a:lstStyle/>
          <a:p>
            <a:pPr>
              <a:defRPr/>
            </a:pPr>
            <a:fld id="{175E769A-1DFE-4877-B1EC-A6C0A8CA70F8}" type="slidenum">
              <a:rPr lang="en-GB" smtClean="0"/>
              <a:pPr>
                <a:defRPr/>
              </a:pPr>
              <a:t>2</a:t>
            </a:fld>
            <a:endParaRPr lang="en-GB" dirty="0"/>
          </a:p>
        </p:txBody>
      </p:sp>
      <p:sp>
        <p:nvSpPr>
          <p:cNvPr id="8" name="Footer Placeholder 4">
            <a:extLst>
              <a:ext uri="{FF2B5EF4-FFF2-40B4-BE49-F238E27FC236}">
                <a16:creationId xmlns:a16="http://schemas.microsoft.com/office/drawing/2014/main" id="{9DD18733-2A91-BE45-91BD-FBC6E8BA0DAD}"/>
              </a:ext>
            </a:extLst>
          </p:cNvPr>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Tree>
    <p:extLst>
      <p:ext uri="{BB962C8B-B14F-4D97-AF65-F5344CB8AC3E}">
        <p14:creationId xmlns:p14="http://schemas.microsoft.com/office/powerpoint/2010/main" val="124073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br>
              <a:rPr lang="de-DE" dirty="0"/>
            </a:br>
            <a:r>
              <a:rPr lang="de-DE" dirty="0"/>
              <a:t>OPPORTUNITY</a:t>
            </a:r>
            <a:br>
              <a:rPr lang="de-DE" dirty="0"/>
            </a:b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20</a:t>
            </a:fld>
            <a:endParaRPr lang="en-GB" dirty="0"/>
          </a:p>
        </p:txBody>
      </p:sp>
      <p:sp>
        <p:nvSpPr>
          <p:cNvPr id="12" name="Content Placeholder 2"/>
          <p:cNvSpPr txBox="1">
            <a:spLocks/>
          </p:cNvSpPr>
          <p:nvPr/>
        </p:nvSpPr>
        <p:spPr bwMode="auto">
          <a:xfrm>
            <a:off x="539551" y="1265873"/>
            <a:ext cx="8045649" cy="535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spcAft>
                <a:spcPts val="0"/>
              </a:spcAft>
              <a:defRPr/>
            </a:pPr>
            <a:r>
              <a:rPr lang="en-GB" sz="2000" b="1" dirty="0">
                <a:solidFill>
                  <a:srgbClr val="00AFCB"/>
                </a:solidFill>
              </a:rPr>
              <a:t>GENDER DIVERSITY INVESTMENT FRAMEWORK *</a:t>
            </a:r>
          </a:p>
          <a:p>
            <a:pPr marL="285737" indent="-285737" algn="just" fontAlgn="auto">
              <a:spcAft>
                <a:spcPts val="0"/>
              </a:spcAft>
              <a:buBlip>
                <a:blip r:embed="rId3"/>
              </a:buBlip>
              <a:defRPr/>
            </a:pPr>
            <a:endParaRPr lang="nl-NL" sz="2000" dirty="0"/>
          </a:p>
          <a:p>
            <a:pPr algn="just" fontAlgn="auto">
              <a:spcAft>
                <a:spcPts val="0"/>
              </a:spcAft>
              <a:defRPr/>
            </a:pPr>
            <a:endParaRPr lang="en-GB" sz="2000" b="1" dirty="0">
              <a:solidFill>
                <a:srgbClr val="00AFCB"/>
              </a:solidFill>
              <a:cs typeface="quicksand"/>
            </a:endParaRPr>
          </a:p>
          <a:p>
            <a:pPr marL="285737" indent="-285737" algn="just" fontAlgn="auto">
              <a:spcAft>
                <a:spcPts val="0"/>
              </a:spcAft>
              <a:buBlip>
                <a:blip r:embed="rId3"/>
              </a:buBlip>
              <a:defRPr/>
            </a:pPr>
            <a:endParaRPr lang="en-GB" sz="2000" dirty="0"/>
          </a:p>
          <a:p>
            <a:pPr algn="just" fontAlgn="auto">
              <a:spcAft>
                <a:spcPts val="0"/>
              </a:spcAft>
              <a:defRPr/>
            </a:pPr>
            <a:endParaRPr lang="en-GB" sz="2000" dirty="0">
              <a:solidFill>
                <a:srgbClr val="000000"/>
              </a:solidFill>
              <a:cs typeface="quicksand"/>
            </a:endParaRPr>
          </a:p>
          <a:p>
            <a:pPr algn="just" fontAlgn="auto">
              <a:spcAft>
                <a:spcPts val="0"/>
              </a:spcAft>
              <a:defRPr/>
            </a:pPr>
            <a:endParaRPr lang="en-GB" sz="2000" dirty="0">
              <a:solidFill>
                <a:srgbClr val="000000"/>
              </a:solidFill>
              <a:cs typeface="quicksand"/>
            </a:endParaRPr>
          </a:p>
          <a:p>
            <a:pPr algn="just" fontAlgn="auto">
              <a:spcAft>
                <a:spcPts val="0"/>
              </a:spcAft>
              <a:defRPr/>
            </a:pPr>
            <a:endParaRPr lang="en-GB" sz="2000" dirty="0">
              <a:solidFill>
                <a:srgbClr val="000000"/>
              </a:solidFill>
              <a:cs typeface="quicksand"/>
            </a:endParaRPr>
          </a:p>
          <a:p>
            <a:pPr algn="just"/>
            <a:endParaRPr lang="en-GB" sz="2000" dirty="0"/>
          </a:p>
        </p:txBody>
      </p:sp>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
        <p:nvSpPr>
          <p:cNvPr id="24" name="Tekstvak 23">
            <a:extLst>
              <a:ext uri="{FF2B5EF4-FFF2-40B4-BE49-F238E27FC236}">
                <a16:creationId xmlns:a16="http://schemas.microsoft.com/office/drawing/2014/main" id="{C407C59E-335E-EC43-ACA1-99FC247AF798}"/>
              </a:ext>
            </a:extLst>
          </p:cNvPr>
          <p:cNvSpPr txBox="1"/>
          <p:nvPr/>
        </p:nvSpPr>
        <p:spPr>
          <a:xfrm>
            <a:off x="5707468" y="6310051"/>
            <a:ext cx="2154629" cy="276999"/>
          </a:xfrm>
          <a:prstGeom prst="rect">
            <a:avLst/>
          </a:prstGeom>
          <a:noFill/>
        </p:spPr>
        <p:txBody>
          <a:bodyPr wrap="none" rtlCol="0">
            <a:spAutoFit/>
          </a:bodyPr>
          <a:lstStyle/>
          <a:p>
            <a:r>
              <a:rPr lang="en-GB" sz="1200" dirty="0">
                <a:latin typeface="+mj-lt"/>
              </a:rPr>
              <a:t>* </a:t>
            </a:r>
            <a:r>
              <a:rPr lang="en-GB" sz="1200" i="1" dirty="0">
                <a:latin typeface="+mj-lt"/>
              </a:rPr>
              <a:t>Source: Morgan Stanley, 2016</a:t>
            </a:r>
            <a:endParaRPr lang="en-GB" sz="1200" dirty="0">
              <a:latin typeface="+mj-lt"/>
            </a:endParaRPr>
          </a:p>
        </p:txBody>
      </p:sp>
      <p:cxnSp>
        <p:nvCxnSpPr>
          <p:cNvPr id="26" name="Rechte verbindingslijn met pijl 25">
            <a:extLst>
              <a:ext uri="{FF2B5EF4-FFF2-40B4-BE49-F238E27FC236}">
                <a16:creationId xmlns:a16="http://schemas.microsoft.com/office/drawing/2014/main" id="{01481976-B198-F54D-844D-FD917C65D97A}"/>
              </a:ext>
            </a:extLst>
          </p:cNvPr>
          <p:cNvCxnSpPr>
            <a:cxnSpLocks/>
          </p:cNvCxnSpPr>
          <p:nvPr/>
        </p:nvCxnSpPr>
        <p:spPr>
          <a:xfrm>
            <a:off x="639988" y="2388168"/>
            <a:ext cx="7915900" cy="0"/>
          </a:xfrm>
          <a:prstGeom prst="straightConnector1">
            <a:avLst/>
          </a:prstGeom>
          <a:ln w="28575">
            <a:gradFill flip="none" rotWithShape="1">
              <a:gsLst>
                <a:gs pos="52000">
                  <a:srgbClr val="A3D673"/>
                </a:gs>
                <a:gs pos="20000">
                  <a:schemeClr val="tx2"/>
                </a:gs>
                <a:gs pos="83000">
                  <a:srgbClr val="00AB90"/>
                </a:gs>
              </a:gsLst>
              <a:lin ang="0" scaled="1"/>
              <a:tileRect/>
            </a:gradFill>
            <a:headEnd type="none" w="med" len="med"/>
            <a:tailEnd type="arrow" w="lg" len="med"/>
          </a:ln>
        </p:spPr>
        <p:style>
          <a:lnRef idx="1">
            <a:schemeClr val="accent1"/>
          </a:lnRef>
          <a:fillRef idx="0">
            <a:schemeClr val="accent1"/>
          </a:fillRef>
          <a:effectRef idx="0">
            <a:schemeClr val="accent1"/>
          </a:effectRef>
          <a:fontRef idx="minor">
            <a:schemeClr val="tx1"/>
          </a:fontRef>
        </p:style>
      </p:cxnSp>
      <p:grpSp>
        <p:nvGrpSpPr>
          <p:cNvPr id="27" name="Groep 26">
            <a:extLst>
              <a:ext uri="{FF2B5EF4-FFF2-40B4-BE49-F238E27FC236}">
                <a16:creationId xmlns:a16="http://schemas.microsoft.com/office/drawing/2014/main" id="{2915475F-795C-2E4B-A555-EB9DEAD1E5EB}"/>
              </a:ext>
            </a:extLst>
          </p:cNvPr>
          <p:cNvGrpSpPr/>
          <p:nvPr/>
        </p:nvGrpSpPr>
        <p:grpSpPr>
          <a:xfrm>
            <a:off x="639987" y="2563666"/>
            <a:ext cx="7908406" cy="596077"/>
            <a:chOff x="647421" y="2779253"/>
            <a:chExt cx="7908406" cy="596077"/>
          </a:xfrm>
        </p:grpSpPr>
        <p:sp>
          <p:nvSpPr>
            <p:cNvPr id="39" name="Rechthoek 38">
              <a:extLst>
                <a:ext uri="{FF2B5EF4-FFF2-40B4-BE49-F238E27FC236}">
                  <a16:creationId xmlns:a16="http://schemas.microsoft.com/office/drawing/2014/main" id="{F93F1F61-D6CB-5A44-B6FD-73A59044DAB9}"/>
                </a:ext>
              </a:extLst>
            </p:cNvPr>
            <p:cNvSpPr/>
            <p:nvPr/>
          </p:nvSpPr>
          <p:spPr>
            <a:xfrm>
              <a:off x="647421" y="2779253"/>
              <a:ext cx="2638409" cy="5960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cap="all" dirty="0"/>
                <a:t>Gender as a screen </a:t>
              </a:r>
            </a:p>
          </p:txBody>
        </p:sp>
        <p:sp>
          <p:nvSpPr>
            <p:cNvPr id="40" name="Rechthoek 39">
              <a:extLst>
                <a:ext uri="{FF2B5EF4-FFF2-40B4-BE49-F238E27FC236}">
                  <a16:creationId xmlns:a16="http://schemas.microsoft.com/office/drawing/2014/main" id="{E91F76CA-E6E8-3843-AAF1-916F4812798F}"/>
                </a:ext>
              </a:extLst>
            </p:cNvPr>
            <p:cNvSpPr/>
            <p:nvPr/>
          </p:nvSpPr>
          <p:spPr>
            <a:xfrm>
              <a:off x="3286167" y="2779253"/>
              <a:ext cx="2638409" cy="596077"/>
            </a:xfrm>
            <a:prstGeom prst="rect">
              <a:avLst/>
            </a:prstGeom>
            <a:solidFill>
              <a:srgbClr val="99C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cap="all" dirty="0"/>
                <a:t>Gender Diversity Leaders</a:t>
              </a:r>
            </a:p>
          </p:txBody>
        </p:sp>
        <p:sp>
          <p:nvSpPr>
            <p:cNvPr id="41" name="Rechthoek 40">
              <a:extLst>
                <a:ext uri="{FF2B5EF4-FFF2-40B4-BE49-F238E27FC236}">
                  <a16:creationId xmlns:a16="http://schemas.microsoft.com/office/drawing/2014/main" id="{38A20B0C-1288-DE4B-AFE3-5DD59DADFF2B}"/>
                </a:ext>
              </a:extLst>
            </p:cNvPr>
            <p:cNvSpPr/>
            <p:nvPr/>
          </p:nvSpPr>
          <p:spPr>
            <a:xfrm>
              <a:off x="5917418" y="2779253"/>
              <a:ext cx="2638409" cy="596077"/>
            </a:xfrm>
            <a:prstGeom prst="rect">
              <a:avLst/>
            </a:prstGeom>
            <a:solidFill>
              <a:srgbClr val="00A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cap="all" dirty="0"/>
                <a:t>Gender Lens Investing</a:t>
              </a:r>
            </a:p>
          </p:txBody>
        </p:sp>
      </p:grpSp>
      <p:grpSp>
        <p:nvGrpSpPr>
          <p:cNvPr id="28" name="Groep 27">
            <a:extLst>
              <a:ext uri="{FF2B5EF4-FFF2-40B4-BE49-F238E27FC236}">
                <a16:creationId xmlns:a16="http://schemas.microsoft.com/office/drawing/2014/main" id="{5303450C-EE99-034F-9573-454AA53767F6}"/>
              </a:ext>
            </a:extLst>
          </p:cNvPr>
          <p:cNvGrpSpPr/>
          <p:nvPr/>
        </p:nvGrpSpPr>
        <p:grpSpPr>
          <a:xfrm>
            <a:off x="639987" y="3218281"/>
            <a:ext cx="7908406" cy="1718840"/>
            <a:chOff x="647421" y="3433868"/>
            <a:chExt cx="7908406" cy="1718840"/>
          </a:xfrm>
        </p:grpSpPr>
        <p:sp>
          <p:nvSpPr>
            <p:cNvPr id="36" name="Rechthoek 35">
              <a:extLst>
                <a:ext uri="{FF2B5EF4-FFF2-40B4-BE49-F238E27FC236}">
                  <a16:creationId xmlns:a16="http://schemas.microsoft.com/office/drawing/2014/main" id="{7C9F3191-4488-4047-A1F8-80D49014BE1C}"/>
                </a:ext>
              </a:extLst>
            </p:cNvPr>
            <p:cNvSpPr/>
            <p:nvPr/>
          </p:nvSpPr>
          <p:spPr>
            <a:xfrm>
              <a:off x="647421" y="3433868"/>
              <a:ext cx="2638409" cy="1718840"/>
            </a:xfrm>
            <a:prstGeom prst="rect">
              <a:avLst/>
            </a:prstGeom>
            <a:solidFill>
              <a:srgbClr val="61C3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en-GB" sz="1600" dirty="0"/>
                <a:t>Minimising risks / exposure to companies with a poor gender diversity record</a:t>
              </a:r>
            </a:p>
          </p:txBody>
        </p:sp>
        <p:sp>
          <p:nvSpPr>
            <p:cNvPr id="37" name="Rechthoek 36">
              <a:extLst>
                <a:ext uri="{FF2B5EF4-FFF2-40B4-BE49-F238E27FC236}">
                  <a16:creationId xmlns:a16="http://schemas.microsoft.com/office/drawing/2014/main" id="{82E3D8AC-7332-A849-966F-22C1710AF233}"/>
                </a:ext>
              </a:extLst>
            </p:cNvPr>
            <p:cNvSpPr/>
            <p:nvPr/>
          </p:nvSpPr>
          <p:spPr>
            <a:xfrm>
              <a:off x="3286167" y="3433868"/>
              <a:ext cx="2638409" cy="1718840"/>
            </a:xfrm>
            <a:prstGeom prst="rect">
              <a:avLst/>
            </a:prstGeom>
            <a:solidFill>
              <a:srgbClr val="A3D67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en-GB" sz="1600" dirty="0">
                  <a:solidFill>
                    <a:schemeClr val="bg1"/>
                  </a:solidFill>
                </a:rPr>
                <a:t>Minimising risks AND </a:t>
              </a:r>
            </a:p>
            <a:p>
              <a:pPr algn="ctr"/>
              <a:r>
                <a:rPr lang="en-GB" sz="1600" dirty="0">
                  <a:solidFill>
                    <a:schemeClr val="bg1"/>
                  </a:solidFill>
                </a:rPr>
                <a:t>seeking opportunities</a:t>
              </a:r>
            </a:p>
          </p:txBody>
        </p:sp>
        <p:sp>
          <p:nvSpPr>
            <p:cNvPr id="38" name="Rechthoek 37">
              <a:extLst>
                <a:ext uri="{FF2B5EF4-FFF2-40B4-BE49-F238E27FC236}">
                  <a16:creationId xmlns:a16="http://schemas.microsoft.com/office/drawing/2014/main" id="{1CEFFC3C-BD23-C141-BC15-E0C8A19EA1FA}"/>
                </a:ext>
              </a:extLst>
            </p:cNvPr>
            <p:cNvSpPr/>
            <p:nvPr/>
          </p:nvSpPr>
          <p:spPr>
            <a:xfrm>
              <a:off x="5917418" y="3433868"/>
              <a:ext cx="2638409" cy="1718840"/>
            </a:xfrm>
            <a:prstGeom prst="rect">
              <a:avLst/>
            </a:prstGeom>
            <a:solidFill>
              <a:srgbClr val="00B4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en-GB" sz="1600" dirty="0"/>
                <a:t>Pro-active approach, intentionally focused </a:t>
              </a:r>
            </a:p>
            <a:p>
              <a:pPr algn="ctr"/>
              <a:r>
                <a:rPr lang="en-GB" sz="1600" dirty="0"/>
                <a:t>on companies to drive </a:t>
              </a:r>
            </a:p>
            <a:p>
              <a:pPr algn="ctr"/>
              <a:r>
                <a:rPr lang="en-GB" sz="1600" dirty="0"/>
                <a:t>greater gender equality while making </a:t>
              </a:r>
            </a:p>
            <a:p>
              <a:pPr algn="ctr"/>
              <a:r>
                <a:rPr lang="en-GB" sz="1600" dirty="0"/>
                <a:t>a financial return</a:t>
              </a:r>
            </a:p>
            <a:p>
              <a:pPr algn="ctr"/>
              <a:endParaRPr lang="en-GB" sz="1300" dirty="0"/>
            </a:p>
          </p:txBody>
        </p:sp>
      </p:grpSp>
      <p:sp>
        <p:nvSpPr>
          <p:cNvPr id="34" name="Tekstvak 33">
            <a:extLst>
              <a:ext uri="{FF2B5EF4-FFF2-40B4-BE49-F238E27FC236}">
                <a16:creationId xmlns:a16="http://schemas.microsoft.com/office/drawing/2014/main" id="{ED6A8EAD-08D0-1146-A730-B0F94528DA15}"/>
              </a:ext>
            </a:extLst>
          </p:cNvPr>
          <p:cNvSpPr txBox="1"/>
          <p:nvPr/>
        </p:nvSpPr>
        <p:spPr>
          <a:xfrm>
            <a:off x="545465" y="1971066"/>
            <a:ext cx="2040943" cy="292388"/>
          </a:xfrm>
          <a:prstGeom prst="rect">
            <a:avLst/>
          </a:prstGeom>
          <a:noFill/>
        </p:spPr>
        <p:txBody>
          <a:bodyPr wrap="none" rtlCol="0">
            <a:spAutoFit/>
          </a:bodyPr>
          <a:lstStyle/>
          <a:p>
            <a:r>
              <a:rPr lang="en-GB" sz="1300" dirty="0">
                <a:solidFill>
                  <a:schemeClr val="tx2"/>
                </a:solidFill>
                <a:latin typeface="+mn-lt"/>
                <a:cs typeface="+mn-cs"/>
              </a:rPr>
              <a:t>Minimise Gender Risks</a:t>
            </a:r>
          </a:p>
        </p:txBody>
      </p:sp>
      <p:sp>
        <p:nvSpPr>
          <p:cNvPr id="35" name="Tekstvak 34">
            <a:extLst>
              <a:ext uri="{FF2B5EF4-FFF2-40B4-BE49-F238E27FC236}">
                <a16:creationId xmlns:a16="http://schemas.microsoft.com/office/drawing/2014/main" id="{85FC4DA4-7FDC-6449-BEF8-86513EC86FBB}"/>
              </a:ext>
            </a:extLst>
          </p:cNvPr>
          <p:cNvSpPr txBox="1"/>
          <p:nvPr/>
        </p:nvSpPr>
        <p:spPr>
          <a:xfrm>
            <a:off x="5321280" y="1957214"/>
            <a:ext cx="2773516" cy="292388"/>
          </a:xfrm>
          <a:prstGeom prst="rect">
            <a:avLst/>
          </a:prstGeom>
          <a:noFill/>
        </p:spPr>
        <p:txBody>
          <a:bodyPr wrap="none" rtlCol="0">
            <a:spAutoFit/>
          </a:bodyPr>
          <a:lstStyle/>
          <a:p>
            <a:r>
              <a:rPr lang="en-GB" sz="1300" dirty="0">
                <a:solidFill>
                  <a:srgbClr val="00AB90"/>
                </a:solidFill>
                <a:latin typeface="+mn-lt"/>
                <a:cs typeface="+mn-cs"/>
              </a:rPr>
              <a:t>Increase Gender Opportunities</a:t>
            </a:r>
          </a:p>
        </p:txBody>
      </p:sp>
      <p:grpSp>
        <p:nvGrpSpPr>
          <p:cNvPr id="30" name="Groep 29">
            <a:extLst>
              <a:ext uri="{FF2B5EF4-FFF2-40B4-BE49-F238E27FC236}">
                <a16:creationId xmlns:a16="http://schemas.microsoft.com/office/drawing/2014/main" id="{395C74A0-9FD2-B44A-B4CB-45643637A867}"/>
              </a:ext>
            </a:extLst>
          </p:cNvPr>
          <p:cNvGrpSpPr/>
          <p:nvPr/>
        </p:nvGrpSpPr>
        <p:grpSpPr>
          <a:xfrm>
            <a:off x="639987" y="5013009"/>
            <a:ext cx="7915901" cy="494103"/>
            <a:chOff x="647421" y="5228596"/>
            <a:chExt cx="7915901" cy="494103"/>
          </a:xfrm>
        </p:grpSpPr>
        <p:sp>
          <p:nvSpPr>
            <p:cNvPr id="32" name="Rechthoek 31">
              <a:extLst>
                <a:ext uri="{FF2B5EF4-FFF2-40B4-BE49-F238E27FC236}">
                  <a16:creationId xmlns:a16="http://schemas.microsoft.com/office/drawing/2014/main" id="{892D35C5-4DC4-724E-BA66-104DDB5AF1C8}"/>
                </a:ext>
              </a:extLst>
            </p:cNvPr>
            <p:cNvSpPr/>
            <p:nvPr/>
          </p:nvSpPr>
          <p:spPr>
            <a:xfrm>
              <a:off x="647421" y="5315416"/>
              <a:ext cx="7915901" cy="407283"/>
            </a:xfrm>
            <a:prstGeom prst="rect">
              <a:avLst/>
            </a:prstGeom>
            <a:solidFill>
              <a:srgbClr val="99C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Shareholder advocacy</a:t>
              </a:r>
            </a:p>
          </p:txBody>
        </p:sp>
        <p:cxnSp>
          <p:nvCxnSpPr>
            <p:cNvPr id="33" name="Rechte verbindingslijn met pijl 32">
              <a:extLst>
                <a:ext uri="{FF2B5EF4-FFF2-40B4-BE49-F238E27FC236}">
                  <a16:creationId xmlns:a16="http://schemas.microsoft.com/office/drawing/2014/main" id="{3F2D1304-1FE4-DB41-9A9E-DE2C0C5344D9}"/>
                </a:ext>
              </a:extLst>
            </p:cNvPr>
            <p:cNvCxnSpPr>
              <a:cxnSpLocks/>
            </p:cNvCxnSpPr>
            <p:nvPr/>
          </p:nvCxnSpPr>
          <p:spPr>
            <a:xfrm>
              <a:off x="647421" y="5228596"/>
              <a:ext cx="7915901" cy="0"/>
            </a:xfrm>
            <a:prstGeom prst="straightConnector1">
              <a:avLst/>
            </a:prstGeom>
            <a:ln w="28575">
              <a:gradFill flip="none" rotWithShape="1">
                <a:gsLst>
                  <a:gs pos="61000">
                    <a:srgbClr val="A3D673"/>
                  </a:gs>
                  <a:gs pos="37000">
                    <a:srgbClr val="A3D673"/>
                  </a:gs>
                  <a:gs pos="19000">
                    <a:schemeClr val="tx2"/>
                  </a:gs>
                  <a:gs pos="79000">
                    <a:srgbClr val="00AB90"/>
                  </a:gs>
                </a:gsLst>
                <a:lin ang="0" scaled="1"/>
                <a:tileRect/>
              </a:gradFill>
              <a:headEnd type="none" w="med" len="med"/>
              <a:tailEnd type="none" w="lg" len="med"/>
            </a:ln>
          </p:spPr>
          <p:style>
            <a:lnRef idx="1">
              <a:schemeClr val="accent1"/>
            </a:lnRef>
            <a:fillRef idx="0">
              <a:schemeClr val="accent1"/>
            </a:fillRef>
            <a:effectRef idx="0">
              <a:schemeClr val="accent1"/>
            </a:effectRef>
            <a:fontRef idx="minor">
              <a:schemeClr val="tx1"/>
            </a:fontRef>
          </p:style>
        </p:cxnSp>
      </p:grpSp>
      <p:sp>
        <p:nvSpPr>
          <p:cNvPr id="31" name="Driehoek 30">
            <a:extLst>
              <a:ext uri="{FF2B5EF4-FFF2-40B4-BE49-F238E27FC236}">
                <a16:creationId xmlns:a16="http://schemas.microsoft.com/office/drawing/2014/main" id="{4B9ECECE-F7EB-034C-BEB7-0032DFEC3BD5}"/>
              </a:ext>
            </a:extLst>
          </p:cNvPr>
          <p:cNvSpPr/>
          <p:nvPr/>
        </p:nvSpPr>
        <p:spPr>
          <a:xfrm flipV="1">
            <a:off x="4424932" y="5079965"/>
            <a:ext cx="346013" cy="12823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1147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br>
              <a:rPr lang="de-DE" dirty="0"/>
            </a:br>
            <a:r>
              <a:rPr lang="de-DE" dirty="0"/>
              <a:t>CONTACT</a:t>
            </a:r>
            <a:br>
              <a:rPr lang="de-DE" dirty="0"/>
            </a:br>
            <a:endParaRPr lang="en-GB" dirty="0">
              <a:solidFill>
                <a:srgbClr val="00AFCB"/>
              </a:solidFill>
            </a:endParaRPr>
          </a:p>
        </p:txBody>
      </p:sp>
      <p:sp>
        <p:nvSpPr>
          <p:cNvPr id="3" name="Content Placeholder 2"/>
          <p:cNvSpPr>
            <a:spLocks noGrp="1"/>
          </p:cNvSpPr>
          <p:nvPr>
            <p:ph idx="1"/>
          </p:nvPr>
        </p:nvSpPr>
        <p:spPr>
          <a:xfrm>
            <a:off x="0" y="1819835"/>
            <a:ext cx="9144000" cy="3227294"/>
          </a:xfrm>
          <a:solidFill>
            <a:schemeClr val="tx2"/>
          </a:solidFill>
        </p:spPr>
        <p:txBody>
          <a:bodyPr lIns="720000" rIns="720000" anchor="ctr"/>
          <a:lstStyle/>
          <a:p>
            <a:pPr marL="1912938" eaLnBrk="0" hangingPunct="0">
              <a:tabLst>
                <a:tab pos="4883150" algn="l"/>
                <a:tab pos="4886325" algn="l"/>
              </a:tabLst>
              <a:defRPr/>
            </a:pPr>
            <a:r>
              <a:rPr lang="nl-NL" sz="1400" b="1" dirty="0">
                <a:solidFill>
                  <a:schemeClr val="bg1"/>
                </a:solidFill>
              </a:rPr>
              <a:t>HEADQUARTERS		GET IN TOUCH</a:t>
            </a:r>
          </a:p>
          <a:p>
            <a:pPr marL="1912938" eaLnBrk="0" hangingPunct="0">
              <a:tabLst>
                <a:tab pos="4883150" algn="l"/>
                <a:tab pos="4886325" algn="l"/>
              </a:tabLst>
              <a:defRPr/>
            </a:pPr>
            <a:endParaRPr lang="nl-NL" sz="1400" dirty="0">
              <a:solidFill>
                <a:schemeClr val="bg1"/>
              </a:solidFill>
            </a:endParaRPr>
          </a:p>
          <a:p>
            <a:pPr marL="1912938" eaLnBrk="0" hangingPunct="0">
              <a:tabLst>
                <a:tab pos="4883150" algn="l"/>
                <a:tab pos="4886325" algn="l"/>
                <a:tab pos="5597525" algn="l"/>
              </a:tabLst>
              <a:defRPr/>
            </a:pPr>
            <a:r>
              <a:rPr lang="nl-NL" sz="1200" dirty="0">
                <a:solidFill>
                  <a:schemeClr val="bg1"/>
                </a:solidFill>
              </a:rPr>
              <a:t>SDG House, Mauritskade 64		Phone: 	+31 6 28 18 1219</a:t>
            </a:r>
          </a:p>
          <a:p>
            <a:pPr marL="1912938" eaLnBrk="0" hangingPunct="0">
              <a:tabLst>
                <a:tab pos="4883150" algn="l"/>
                <a:tab pos="4886325" algn="l"/>
                <a:tab pos="5597525" algn="l"/>
              </a:tabLst>
              <a:defRPr/>
            </a:pPr>
            <a:r>
              <a:rPr lang="nl-NL" sz="1200" dirty="0">
                <a:solidFill>
                  <a:schemeClr val="bg1"/>
                </a:solidFill>
              </a:rPr>
              <a:t>1077 DZ, Amsterdam	Email: 	info@equileap.org</a:t>
            </a:r>
          </a:p>
          <a:p>
            <a:pPr marL="1912938" eaLnBrk="0" hangingPunct="0">
              <a:tabLst>
                <a:tab pos="4883150" algn="l"/>
                <a:tab pos="4886325" algn="l"/>
                <a:tab pos="5597525" algn="l"/>
              </a:tabLst>
              <a:defRPr/>
            </a:pPr>
            <a:r>
              <a:rPr lang="nl-NL" sz="1200" dirty="0">
                <a:solidFill>
                  <a:schemeClr val="bg1"/>
                </a:solidFill>
              </a:rPr>
              <a:t>The Netherlands	Website: 	www.equileap.org</a:t>
            </a:r>
          </a:p>
          <a:p>
            <a:pPr marL="1912938" eaLnBrk="0" hangingPunct="0">
              <a:tabLst>
                <a:tab pos="4883150" algn="l"/>
                <a:tab pos="4886325" algn="l"/>
              </a:tabLst>
              <a:defRPr/>
            </a:pPr>
            <a:endParaRPr lang="nl-NL" sz="1200" dirty="0">
              <a:solidFill>
                <a:schemeClr val="bg1"/>
              </a:solidFill>
            </a:endParaRPr>
          </a:p>
          <a:p>
            <a:pPr marL="1912938" eaLnBrk="0" hangingPunct="0">
              <a:tabLst>
                <a:tab pos="4883150" algn="l"/>
                <a:tab pos="4886325" algn="l"/>
              </a:tabLst>
              <a:defRPr/>
            </a:pPr>
            <a:endParaRPr lang="nl-NL" sz="1200" dirty="0">
              <a:solidFill>
                <a:schemeClr val="bg1"/>
              </a:solidFill>
            </a:endParaRPr>
          </a:p>
          <a:p>
            <a:pPr marL="1912938" eaLnBrk="0" hangingPunct="0">
              <a:lnSpc>
                <a:spcPts val="2040"/>
              </a:lnSpc>
              <a:tabLst>
                <a:tab pos="4883150" algn="l"/>
                <a:tab pos="5240338" algn="l"/>
              </a:tabLst>
              <a:defRPr/>
            </a:pPr>
            <a:r>
              <a:rPr lang="nl-NL" sz="1200" dirty="0">
                <a:solidFill>
                  <a:schemeClr val="bg1"/>
                </a:solidFill>
              </a:rPr>
              <a:t>		Google.com/+Equileap</a:t>
            </a:r>
          </a:p>
          <a:p>
            <a:pPr marL="1912938" eaLnBrk="0" hangingPunct="0">
              <a:lnSpc>
                <a:spcPts val="2040"/>
              </a:lnSpc>
              <a:tabLst>
                <a:tab pos="4883150" algn="l"/>
                <a:tab pos="5240338" algn="l"/>
              </a:tabLst>
              <a:defRPr/>
            </a:pPr>
            <a:r>
              <a:rPr lang="nl-NL" sz="1200" dirty="0">
                <a:solidFill>
                  <a:schemeClr val="bg1"/>
                </a:solidFill>
              </a:rPr>
              <a:t>		linkedin.com/company/equileap</a:t>
            </a:r>
          </a:p>
          <a:p>
            <a:pPr marL="1912938" eaLnBrk="0" hangingPunct="0">
              <a:lnSpc>
                <a:spcPts val="2040"/>
              </a:lnSpc>
              <a:tabLst>
                <a:tab pos="4883150" algn="l"/>
                <a:tab pos="5240338" algn="l"/>
              </a:tabLst>
              <a:defRPr/>
            </a:pPr>
            <a:r>
              <a:rPr lang="nl-NL" sz="1200" dirty="0">
                <a:solidFill>
                  <a:schemeClr val="bg1"/>
                </a:solidFill>
              </a:rPr>
              <a:t>		@equileap</a:t>
            </a:r>
          </a:p>
        </p:txBody>
      </p:sp>
      <p:sp>
        <p:nvSpPr>
          <p:cNvPr id="7" name="Tijdelijke aanduiding voor dianummer 6"/>
          <p:cNvSpPr>
            <a:spLocks noGrp="1"/>
          </p:cNvSpPr>
          <p:nvPr>
            <p:ph type="sldNum" sz="quarter" idx="12"/>
          </p:nvPr>
        </p:nvSpPr>
        <p:spPr/>
        <p:txBody>
          <a:bodyPr/>
          <a:lstStyle/>
          <a:p>
            <a:pPr>
              <a:defRPr/>
            </a:pPr>
            <a:fld id="{175E769A-1DFE-4877-B1EC-A6C0A8CA70F8}" type="slidenum">
              <a:rPr lang="en-GB" smtClean="0"/>
              <a:pPr>
                <a:defRPr/>
              </a:pPr>
              <a:t>21</a:t>
            </a:fld>
            <a:endParaRPr lang="en-GB" dirty="0"/>
          </a:p>
        </p:txBody>
      </p:sp>
      <p:pic>
        <p:nvPicPr>
          <p:cNvPr id="10" name="Afbeelding 9">
            <a:extLst>
              <a:ext uri="{FF2B5EF4-FFF2-40B4-BE49-F238E27FC236}">
                <a16:creationId xmlns:a16="http://schemas.microsoft.com/office/drawing/2014/main" id="{FE6205F0-9FF1-EB48-9EC2-42BB1A72441F}"/>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5619619" y="4402193"/>
            <a:ext cx="271845" cy="271845"/>
          </a:xfrm>
          <a:prstGeom prst="rect">
            <a:avLst/>
          </a:prstGeom>
        </p:spPr>
      </p:pic>
      <p:pic>
        <p:nvPicPr>
          <p:cNvPr id="12" name="Afbeelding 11">
            <a:extLst>
              <a:ext uri="{FF2B5EF4-FFF2-40B4-BE49-F238E27FC236}">
                <a16:creationId xmlns:a16="http://schemas.microsoft.com/office/drawing/2014/main" id="{0843118E-2DD2-4C4F-9F3C-0CCD73FB9C5F}"/>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5625177" y="3823898"/>
            <a:ext cx="271845" cy="271845"/>
          </a:xfrm>
          <a:prstGeom prst="rect">
            <a:avLst/>
          </a:prstGeom>
        </p:spPr>
      </p:pic>
      <p:pic>
        <p:nvPicPr>
          <p:cNvPr id="14" name="Afbeelding 13">
            <a:extLst>
              <a:ext uri="{FF2B5EF4-FFF2-40B4-BE49-F238E27FC236}">
                <a16:creationId xmlns:a16="http://schemas.microsoft.com/office/drawing/2014/main" id="{87CFD090-4E92-0746-BA50-34618EAF64F8}"/>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5611802" y="4103559"/>
            <a:ext cx="271845" cy="271845"/>
          </a:xfrm>
          <a:prstGeom prst="rect">
            <a:avLst/>
          </a:prstGeom>
        </p:spPr>
      </p:pic>
      <p:pic>
        <p:nvPicPr>
          <p:cNvPr id="18" name="Image 2" descr="deco.png">
            <a:extLst>
              <a:ext uri="{FF2B5EF4-FFF2-40B4-BE49-F238E27FC236}">
                <a16:creationId xmlns:a16="http://schemas.microsoft.com/office/drawing/2014/main" id="{CABE628E-EEE0-E54B-8994-43499981FA8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197656"/>
            <a:ext cx="2826902" cy="2849473"/>
          </a:xfrm>
          <a:prstGeom prst="rect">
            <a:avLst/>
          </a:prstGeom>
        </p:spPr>
      </p:pic>
      <p:sp>
        <p:nvSpPr>
          <p:cNvPr id="11" name="Footer Placeholder 4">
            <a:extLst>
              <a:ext uri="{FF2B5EF4-FFF2-40B4-BE49-F238E27FC236}">
                <a16:creationId xmlns:a16="http://schemas.microsoft.com/office/drawing/2014/main" id="{37B02912-51D0-EC44-8490-1F2F5728BB17}"/>
              </a:ext>
            </a:extLst>
          </p:cNvPr>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Tree>
    <p:extLst>
      <p:ext uri="{BB962C8B-B14F-4D97-AF65-F5344CB8AC3E}">
        <p14:creationId xmlns:p14="http://schemas.microsoft.com/office/powerpoint/2010/main" val="302911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6857" y="165963"/>
            <a:ext cx="8029579" cy="698308"/>
          </a:xfrm>
        </p:spPr>
        <p:txBody>
          <a:bodyPr/>
          <a:lstStyle/>
          <a:p>
            <a:br>
              <a:rPr lang="de-DE" dirty="0"/>
            </a:br>
            <a:r>
              <a:rPr lang="de-DE" dirty="0"/>
              <a:t>DISCLAIMER</a:t>
            </a:r>
            <a:br>
              <a:rPr lang="de-DE" dirty="0"/>
            </a:br>
            <a:endParaRPr lang="en-GB" dirty="0">
              <a:solidFill>
                <a:srgbClr val="00AFCB"/>
              </a:solidFill>
            </a:endParaRPr>
          </a:p>
        </p:txBody>
      </p:sp>
      <p:sp>
        <p:nvSpPr>
          <p:cNvPr id="7" name="Tijdelijke aanduiding voor dianummer 6"/>
          <p:cNvSpPr>
            <a:spLocks noGrp="1"/>
          </p:cNvSpPr>
          <p:nvPr>
            <p:ph type="sldNum" sz="quarter" idx="12"/>
          </p:nvPr>
        </p:nvSpPr>
        <p:spPr/>
        <p:txBody>
          <a:bodyPr/>
          <a:lstStyle/>
          <a:p>
            <a:pPr>
              <a:defRPr/>
            </a:pPr>
            <a:fld id="{175E769A-1DFE-4877-B1EC-A6C0A8CA70F8}" type="slidenum">
              <a:rPr lang="en-GB" smtClean="0"/>
              <a:pPr>
                <a:defRPr/>
              </a:pPr>
              <a:t>22</a:t>
            </a:fld>
            <a:endParaRPr lang="en-GB" dirty="0"/>
          </a:p>
        </p:txBody>
      </p:sp>
      <p:sp>
        <p:nvSpPr>
          <p:cNvPr id="6" name="Content Placeholder 2"/>
          <p:cNvSpPr>
            <a:spLocks noGrp="1"/>
          </p:cNvSpPr>
          <p:nvPr>
            <p:ph idx="1"/>
          </p:nvPr>
        </p:nvSpPr>
        <p:spPr>
          <a:xfrm>
            <a:off x="457200" y="1235337"/>
            <a:ext cx="8229600" cy="4798273"/>
          </a:xfrm>
        </p:spPr>
        <p:txBody>
          <a:bodyPr anchor="b"/>
          <a:lstStyle/>
          <a:p>
            <a:pPr algn="just" fontAlgn="auto">
              <a:spcAft>
                <a:spcPts val="0"/>
              </a:spcAft>
              <a:defRPr/>
            </a:pPr>
            <a:r>
              <a:rPr lang="en-GB" sz="1000" dirty="0">
                <a:cs typeface="quicksand"/>
              </a:rPr>
              <a:t>This presentation is provided for information and discussion purposes only and is not intended, and should not be interpreted, to constitute marketing of units in a fund or marketing of investment services. Equileap is not registered as an undertaking for collective investment transferable securities nor as an alternative investment fund and Equileap shall not be marketed in any jurisdiction within the European Economic Area (the "EEA") before the required registrations and notifications have been made.</a:t>
            </a:r>
          </a:p>
        </p:txBody>
      </p:sp>
      <p:sp>
        <p:nvSpPr>
          <p:cNvPr id="8"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Tree>
    <p:extLst>
      <p:ext uri="{BB962C8B-B14F-4D97-AF65-F5344CB8AC3E}">
        <p14:creationId xmlns:p14="http://schemas.microsoft.com/office/powerpoint/2010/main" val="116429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65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r>
              <a:rPr lang="de-DE" dirty="0"/>
              <a:t>INTRODUCTION</a:t>
            </a:r>
            <a:br>
              <a:rPr lang="de-DE" dirty="0"/>
            </a:br>
            <a:r>
              <a:rPr lang="de-DE" dirty="0">
                <a:solidFill>
                  <a:srgbClr val="00AFCB"/>
                </a:solidFill>
              </a:rPr>
              <a:t>About Gender Equality</a:t>
            </a:r>
            <a:endParaRPr lang="en-GB" dirty="0">
              <a:solidFill>
                <a:srgbClr val="00AFCB"/>
              </a:solidFill>
            </a:endParaRPr>
          </a:p>
        </p:txBody>
      </p:sp>
      <p:sp>
        <p:nvSpPr>
          <p:cNvPr id="7" name="Tijdelijke aanduiding voor dianummer 6"/>
          <p:cNvSpPr>
            <a:spLocks noGrp="1"/>
          </p:cNvSpPr>
          <p:nvPr>
            <p:ph type="sldNum" sz="quarter" idx="12"/>
          </p:nvPr>
        </p:nvSpPr>
        <p:spPr>
          <a:xfrm>
            <a:off x="6553200" y="6376243"/>
            <a:ext cx="2133600" cy="365125"/>
          </a:xfrm>
        </p:spPr>
        <p:txBody>
          <a:bodyPr/>
          <a:lstStyle/>
          <a:p>
            <a:pPr>
              <a:defRPr/>
            </a:pPr>
            <a:fld id="{175E769A-1DFE-4877-B1EC-A6C0A8CA70F8}" type="slidenum">
              <a:rPr lang="en-GB" smtClean="0"/>
              <a:pPr>
                <a:defRPr/>
              </a:pPr>
              <a:t>3</a:t>
            </a:fld>
            <a:endParaRPr lang="en-GB" dirty="0"/>
          </a:p>
        </p:txBody>
      </p:sp>
      <p:sp>
        <p:nvSpPr>
          <p:cNvPr id="29" name="Footer Placeholder 4"/>
          <p:cNvSpPr txBox="1">
            <a:spLocks/>
          </p:cNvSpPr>
          <p:nvPr/>
        </p:nvSpPr>
        <p:spPr>
          <a:xfrm>
            <a:off x="395536" y="6380514"/>
            <a:ext cx="3456384" cy="365125"/>
          </a:xfrm>
          <a:prstGeom prst="rect">
            <a:avLst/>
          </a:prstGeom>
        </p:spPr>
        <p:txBody>
          <a:bodyPr/>
          <a:lstStyle>
            <a:defPPr>
              <a:defRPr lang="en-US"/>
            </a:defPPr>
            <a:lvl1pPr algn="l" rtl="0" fontAlgn="base">
              <a:spcBef>
                <a:spcPct val="0"/>
              </a:spcBef>
              <a:spcAft>
                <a:spcPct val="0"/>
              </a:spcAft>
              <a:defRPr sz="1000" kern="1200" baseline="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GB" dirty="0">
                <a:latin typeface="+mn-lt"/>
              </a:rPr>
              <a:t>A unique way to make a difference</a:t>
            </a:r>
          </a:p>
        </p:txBody>
      </p:sp>
      <p:pic>
        <p:nvPicPr>
          <p:cNvPr id="6" name="Picture 5">
            <a:extLst>
              <a:ext uri="{FF2B5EF4-FFF2-40B4-BE49-F238E27FC236}">
                <a16:creationId xmlns:a16="http://schemas.microsoft.com/office/drawing/2014/main" id="{FF73C4F9-AC5A-0E4B-B12B-6991242E7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 y="1268760"/>
            <a:ext cx="8851900" cy="4608512"/>
          </a:xfrm>
          <a:prstGeom prst="rect">
            <a:avLst/>
          </a:prstGeom>
        </p:spPr>
      </p:pic>
    </p:spTree>
    <p:extLst>
      <p:ext uri="{BB962C8B-B14F-4D97-AF65-F5344CB8AC3E}">
        <p14:creationId xmlns:p14="http://schemas.microsoft.com/office/powerpoint/2010/main" val="269363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irkel 48">
            <a:extLst>
              <a:ext uri="{FF2B5EF4-FFF2-40B4-BE49-F238E27FC236}">
                <a16:creationId xmlns:a16="http://schemas.microsoft.com/office/drawing/2014/main" id="{171EA156-A780-AC4C-89FD-99589B03EE78}"/>
              </a:ext>
            </a:extLst>
          </p:cNvPr>
          <p:cNvSpPr/>
          <p:nvPr/>
        </p:nvSpPr>
        <p:spPr>
          <a:xfrm flipH="1" flipV="1">
            <a:off x="795514" y="1380886"/>
            <a:ext cx="7051521" cy="4899842"/>
          </a:xfrm>
          <a:prstGeom prst="pie">
            <a:avLst>
              <a:gd name="adj1" fmla="val 13194458"/>
              <a:gd name="adj2" fmla="val 17682552"/>
            </a:avLst>
          </a:prstGeom>
          <a:solidFill>
            <a:srgbClr val="6FB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Cirkel 46">
            <a:extLst>
              <a:ext uri="{FF2B5EF4-FFF2-40B4-BE49-F238E27FC236}">
                <a16:creationId xmlns:a16="http://schemas.microsoft.com/office/drawing/2014/main" id="{AD0CDAAE-4668-A643-BAC4-168A15723C8E}"/>
              </a:ext>
            </a:extLst>
          </p:cNvPr>
          <p:cNvSpPr/>
          <p:nvPr/>
        </p:nvSpPr>
        <p:spPr>
          <a:xfrm>
            <a:off x="788019" y="1365896"/>
            <a:ext cx="7051521" cy="4899842"/>
          </a:xfrm>
          <a:prstGeom prst="pie">
            <a:avLst>
              <a:gd name="adj1" fmla="val 7008412"/>
              <a:gd name="adj2" fmla="val 10882852"/>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Cirkel 47">
            <a:extLst>
              <a:ext uri="{FF2B5EF4-FFF2-40B4-BE49-F238E27FC236}">
                <a16:creationId xmlns:a16="http://schemas.microsoft.com/office/drawing/2014/main" id="{15604EBC-9F51-5D41-A1E0-3A72EC5DE588}"/>
              </a:ext>
            </a:extLst>
          </p:cNvPr>
          <p:cNvSpPr/>
          <p:nvPr/>
        </p:nvSpPr>
        <p:spPr>
          <a:xfrm flipH="1">
            <a:off x="803009" y="1365896"/>
            <a:ext cx="7051521" cy="4899842"/>
          </a:xfrm>
          <a:prstGeom prst="pie">
            <a:avLst>
              <a:gd name="adj1" fmla="val 8530917"/>
              <a:gd name="adj2" fmla="val 127565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Cirkel 42">
            <a:extLst>
              <a:ext uri="{FF2B5EF4-FFF2-40B4-BE49-F238E27FC236}">
                <a16:creationId xmlns:a16="http://schemas.microsoft.com/office/drawing/2014/main" id="{F2166486-C55D-9C4B-AC22-3081C40899B8}"/>
              </a:ext>
            </a:extLst>
          </p:cNvPr>
          <p:cNvSpPr/>
          <p:nvPr/>
        </p:nvSpPr>
        <p:spPr>
          <a:xfrm>
            <a:off x="783664" y="1378965"/>
            <a:ext cx="7051521" cy="4899842"/>
          </a:xfrm>
          <a:prstGeom prst="pie">
            <a:avLst>
              <a:gd name="adj1" fmla="val 11010125"/>
              <a:gd name="adj2" fmla="val 15251760"/>
            </a:avLst>
          </a:prstGeom>
          <a:solidFill>
            <a:srgbClr val="B4C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Cirkel 43">
            <a:extLst>
              <a:ext uri="{FF2B5EF4-FFF2-40B4-BE49-F238E27FC236}">
                <a16:creationId xmlns:a16="http://schemas.microsoft.com/office/drawing/2014/main" id="{0E332F5D-10E8-B447-9C0E-B1C88150E8D7}"/>
              </a:ext>
            </a:extLst>
          </p:cNvPr>
          <p:cNvSpPr/>
          <p:nvPr/>
        </p:nvSpPr>
        <p:spPr>
          <a:xfrm flipH="1">
            <a:off x="798654" y="1378965"/>
            <a:ext cx="7051521" cy="4899842"/>
          </a:xfrm>
          <a:prstGeom prst="pie">
            <a:avLst>
              <a:gd name="adj1" fmla="val 12899010"/>
              <a:gd name="adj2" fmla="val 1703776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al 45">
            <a:extLst>
              <a:ext uri="{FF2B5EF4-FFF2-40B4-BE49-F238E27FC236}">
                <a16:creationId xmlns:a16="http://schemas.microsoft.com/office/drawing/2014/main" id="{280151AE-FB90-8F4C-933D-18069944FD91}"/>
              </a:ext>
            </a:extLst>
          </p:cNvPr>
          <p:cNvSpPr/>
          <p:nvPr/>
        </p:nvSpPr>
        <p:spPr>
          <a:xfrm>
            <a:off x="2742353" y="2658715"/>
            <a:ext cx="3164879" cy="2307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Freeform 6">
            <a:extLst>
              <a:ext uri="{FF2B5EF4-FFF2-40B4-BE49-F238E27FC236}">
                <a16:creationId xmlns:a16="http://schemas.microsoft.com/office/drawing/2014/main" id="{6DF1067F-A6C2-5347-BEC5-ED75FD1C5EAF}"/>
              </a:ext>
            </a:extLst>
          </p:cNvPr>
          <p:cNvSpPr>
            <a:spLocks noChangeArrowheads="1"/>
          </p:cNvSpPr>
          <p:nvPr/>
        </p:nvSpPr>
        <p:spPr bwMode="auto">
          <a:xfrm>
            <a:off x="2817784" y="2749177"/>
            <a:ext cx="1229127" cy="983301"/>
          </a:xfrm>
          <a:custGeom>
            <a:avLst/>
            <a:gdLst>
              <a:gd name="T0" fmla="*/ 4807 w 4808"/>
              <a:gd name="T1" fmla="*/ 812 h 3846"/>
              <a:gd name="T2" fmla="*/ 4807 w 4808"/>
              <a:gd name="T3" fmla="*/ 812 h 3846"/>
              <a:gd name="T4" fmla="*/ 4597 w 4808"/>
              <a:gd name="T5" fmla="*/ 0 h 3846"/>
              <a:gd name="T6" fmla="*/ 0 w 4808"/>
              <a:gd name="T7" fmla="*/ 3786 h 3846"/>
              <a:gd name="T8" fmla="*/ 1112 w 4808"/>
              <a:gd name="T9" fmla="*/ 3845 h 3846"/>
              <a:gd name="T10" fmla="*/ 4807 w 4808"/>
              <a:gd name="T11" fmla="*/ 812 h 3846"/>
            </a:gdLst>
            <a:ahLst/>
            <a:cxnLst>
              <a:cxn ang="0">
                <a:pos x="T0" y="T1"/>
              </a:cxn>
              <a:cxn ang="0">
                <a:pos x="T2" y="T3"/>
              </a:cxn>
              <a:cxn ang="0">
                <a:pos x="T4" y="T5"/>
              </a:cxn>
              <a:cxn ang="0">
                <a:pos x="T6" y="T7"/>
              </a:cxn>
              <a:cxn ang="0">
                <a:pos x="T8" y="T9"/>
              </a:cxn>
              <a:cxn ang="0">
                <a:pos x="T10" y="T11"/>
              </a:cxn>
            </a:cxnLst>
            <a:rect l="0" t="0" r="r" b="b"/>
            <a:pathLst>
              <a:path w="4808" h="3846">
                <a:moveTo>
                  <a:pt x="4807" y="812"/>
                </a:moveTo>
                <a:lnTo>
                  <a:pt x="4807" y="812"/>
                </a:lnTo>
                <a:cubicBezTo>
                  <a:pt x="4597" y="0"/>
                  <a:pt x="4597" y="0"/>
                  <a:pt x="4597" y="0"/>
                </a:cubicBezTo>
                <a:cubicBezTo>
                  <a:pt x="2134" y="392"/>
                  <a:pt x="241" y="1923"/>
                  <a:pt x="0" y="3786"/>
                </a:cubicBezTo>
                <a:cubicBezTo>
                  <a:pt x="1112" y="3845"/>
                  <a:pt x="1112" y="3845"/>
                  <a:pt x="1112" y="3845"/>
                </a:cubicBezTo>
                <a:cubicBezTo>
                  <a:pt x="1322" y="2344"/>
                  <a:pt x="2825" y="1113"/>
                  <a:pt x="4807" y="812"/>
                </a:cubicBezTo>
              </a:path>
            </a:pathLst>
          </a:custGeom>
          <a:solidFill>
            <a:srgbClr val="B4CB6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0" name="Freeform 7">
            <a:extLst>
              <a:ext uri="{FF2B5EF4-FFF2-40B4-BE49-F238E27FC236}">
                <a16:creationId xmlns:a16="http://schemas.microsoft.com/office/drawing/2014/main" id="{F7E3B821-B56A-8B41-8D32-35F0D7F6821A}"/>
              </a:ext>
            </a:extLst>
          </p:cNvPr>
          <p:cNvSpPr>
            <a:spLocks noChangeArrowheads="1"/>
          </p:cNvSpPr>
          <p:nvPr/>
        </p:nvSpPr>
        <p:spPr bwMode="auto">
          <a:xfrm>
            <a:off x="5161018" y="3103255"/>
            <a:ext cx="660797" cy="1505399"/>
          </a:xfrm>
          <a:custGeom>
            <a:avLst/>
            <a:gdLst>
              <a:gd name="T0" fmla="*/ 2584 w 2585"/>
              <a:gd name="T1" fmla="*/ 2793 h 5887"/>
              <a:gd name="T2" fmla="*/ 2584 w 2585"/>
              <a:gd name="T3" fmla="*/ 2793 h 5887"/>
              <a:gd name="T4" fmla="*/ 1172 w 2585"/>
              <a:gd name="T5" fmla="*/ 0 h 5887"/>
              <a:gd name="T6" fmla="*/ 331 w 2585"/>
              <a:gd name="T7" fmla="*/ 540 h 5887"/>
              <a:gd name="T8" fmla="*/ 1473 w 2585"/>
              <a:gd name="T9" fmla="*/ 2793 h 5887"/>
              <a:gd name="T10" fmla="*/ 0 w 2585"/>
              <a:gd name="T11" fmla="*/ 5286 h 5887"/>
              <a:gd name="T12" fmla="*/ 752 w 2585"/>
              <a:gd name="T13" fmla="*/ 5886 h 5887"/>
              <a:gd name="T14" fmla="*/ 2584 w 2585"/>
              <a:gd name="T15" fmla="*/ 2793 h 58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5" h="5887">
                <a:moveTo>
                  <a:pt x="2584" y="2793"/>
                </a:moveTo>
                <a:lnTo>
                  <a:pt x="2584" y="2793"/>
                </a:lnTo>
                <a:cubicBezTo>
                  <a:pt x="2584" y="1741"/>
                  <a:pt x="2043" y="750"/>
                  <a:pt x="1172" y="0"/>
                </a:cubicBezTo>
                <a:cubicBezTo>
                  <a:pt x="331" y="540"/>
                  <a:pt x="331" y="540"/>
                  <a:pt x="331" y="540"/>
                </a:cubicBezTo>
                <a:cubicBezTo>
                  <a:pt x="1052" y="1141"/>
                  <a:pt x="1473" y="1952"/>
                  <a:pt x="1473" y="2793"/>
                </a:cubicBezTo>
                <a:cubicBezTo>
                  <a:pt x="1473" y="3783"/>
                  <a:pt x="902" y="4655"/>
                  <a:pt x="0" y="5286"/>
                </a:cubicBezTo>
                <a:cubicBezTo>
                  <a:pt x="752" y="5886"/>
                  <a:pt x="752" y="5886"/>
                  <a:pt x="752" y="5886"/>
                </a:cubicBezTo>
                <a:cubicBezTo>
                  <a:pt x="1893" y="5105"/>
                  <a:pt x="2584" y="4023"/>
                  <a:pt x="2584" y="2793"/>
                </a:cubicBez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1" name="Freeform 8">
            <a:extLst>
              <a:ext uri="{FF2B5EF4-FFF2-40B4-BE49-F238E27FC236}">
                <a16:creationId xmlns:a16="http://schemas.microsoft.com/office/drawing/2014/main" id="{3A056282-45AE-C849-A648-E9B6BEFEBF3A}"/>
              </a:ext>
            </a:extLst>
          </p:cNvPr>
          <p:cNvSpPr>
            <a:spLocks noChangeArrowheads="1"/>
          </p:cNvSpPr>
          <p:nvPr/>
        </p:nvSpPr>
        <p:spPr bwMode="auto">
          <a:xfrm>
            <a:off x="4054805" y="2726624"/>
            <a:ext cx="1352039" cy="476992"/>
          </a:xfrm>
          <a:custGeom>
            <a:avLst/>
            <a:gdLst>
              <a:gd name="T0" fmla="*/ 1022 w 5288"/>
              <a:gd name="T1" fmla="*/ 811 h 1864"/>
              <a:gd name="T2" fmla="*/ 1022 w 5288"/>
              <a:gd name="T3" fmla="*/ 811 h 1864"/>
              <a:gd name="T4" fmla="*/ 4477 w 5288"/>
              <a:gd name="T5" fmla="*/ 1863 h 1864"/>
              <a:gd name="T6" fmla="*/ 5287 w 5288"/>
              <a:gd name="T7" fmla="*/ 1323 h 1864"/>
              <a:gd name="T8" fmla="*/ 1022 w 5288"/>
              <a:gd name="T9" fmla="*/ 0 h 1864"/>
              <a:gd name="T10" fmla="*/ 0 w 5288"/>
              <a:gd name="T11" fmla="*/ 61 h 1864"/>
              <a:gd name="T12" fmla="*/ 210 w 5288"/>
              <a:gd name="T13" fmla="*/ 872 h 1864"/>
              <a:gd name="T14" fmla="*/ 1022 w 5288"/>
              <a:gd name="T15" fmla="*/ 811 h 1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88" h="1864">
                <a:moveTo>
                  <a:pt x="1022" y="811"/>
                </a:moveTo>
                <a:lnTo>
                  <a:pt x="1022" y="811"/>
                </a:lnTo>
                <a:cubicBezTo>
                  <a:pt x="2373" y="811"/>
                  <a:pt x="3605" y="1203"/>
                  <a:pt x="4477" y="1863"/>
                </a:cubicBezTo>
                <a:cubicBezTo>
                  <a:pt x="5287" y="1323"/>
                  <a:pt x="5287" y="1323"/>
                  <a:pt x="5287" y="1323"/>
                </a:cubicBezTo>
                <a:cubicBezTo>
                  <a:pt x="4206" y="511"/>
                  <a:pt x="2704" y="0"/>
                  <a:pt x="1022" y="0"/>
                </a:cubicBezTo>
                <a:cubicBezTo>
                  <a:pt x="661" y="0"/>
                  <a:pt x="331" y="31"/>
                  <a:pt x="0" y="61"/>
                </a:cubicBezTo>
                <a:cubicBezTo>
                  <a:pt x="210" y="872"/>
                  <a:pt x="210" y="872"/>
                  <a:pt x="210" y="872"/>
                </a:cubicBezTo>
                <a:cubicBezTo>
                  <a:pt x="481" y="811"/>
                  <a:pt x="752" y="811"/>
                  <a:pt x="1022" y="811"/>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9" name="Freeform 9">
            <a:extLst>
              <a:ext uri="{FF2B5EF4-FFF2-40B4-BE49-F238E27FC236}">
                <a16:creationId xmlns:a16="http://schemas.microsoft.com/office/drawing/2014/main" id="{923FB0CE-CF96-6D42-80AF-3D11E1A3AF76}"/>
              </a:ext>
            </a:extLst>
          </p:cNvPr>
          <p:cNvSpPr>
            <a:spLocks noChangeArrowheads="1"/>
          </p:cNvSpPr>
          <p:nvPr/>
        </p:nvSpPr>
        <p:spPr bwMode="auto">
          <a:xfrm>
            <a:off x="2809891" y="3778712"/>
            <a:ext cx="1042029" cy="1051226"/>
          </a:xfrm>
          <a:custGeom>
            <a:avLst/>
            <a:gdLst>
              <a:gd name="T0" fmla="*/ 1111 w 4506"/>
              <a:gd name="T1" fmla="*/ 150 h 4235"/>
              <a:gd name="T2" fmla="*/ 1111 w 4506"/>
              <a:gd name="T3" fmla="*/ 150 h 4235"/>
              <a:gd name="T4" fmla="*/ 1111 w 4506"/>
              <a:gd name="T5" fmla="*/ 60 h 4235"/>
              <a:gd name="T6" fmla="*/ 0 w 4506"/>
              <a:gd name="T7" fmla="*/ 0 h 4235"/>
              <a:gd name="T8" fmla="*/ 0 w 4506"/>
              <a:gd name="T9" fmla="*/ 150 h 4235"/>
              <a:gd name="T10" fmla="*/ 4205 w 4506"/>
              <a:gd name="T11" fmla="*/ 4234 h 4235"/>
              <a:gd name="T12" fmla="*/ 4505 w 4506"/>
              <a:gd name="T13" fmla="*/ 3454 h 4235"/>
              <a:gd name="T14" fmla="*/ 1111 w 4506"/>
              <a:gd name="T15" fmla="*/ 150 h 4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6" h="4235">
                <a:moveTo>
                  <a:pt x="1111" y="150"/>
                </a:moveTo>
                <a:lnTo>
                  <a:pt x="1111" y="150"/>
                </a:lnTo>
                <a:cubicBezTo>
                  <a:pt x="1111" y="120"/>
                  <a:pt x="1111" y="90"/>
                  <a:pt x="1111" y="60"/>
                </a:cubicBezTo>
                <a:cubicBezTo>
                  <a:pt x="0" y="0"/>
                  <a:pt x="0" y="0"/>
                  <a:pt x="0" y="0"/>
                </a:cubicBezTo>
                <a:cubicBezTo>
                  <a:pt x="0" y="60"/>
                  <a:pt x="0" y="90"/>
                  <a:pt x="0" y="150"/>
                </a:cubicBezTo>
                <a:cubicBezTo>
                  <a:pt x="0" y="2101"/>
                  <a:pt x="1772" y="3724"/>
                  <a:pt x="4205" y="4234"/>
                </a:cubicBezTo>
                <a:cubicBezTo>
                  <a:pt x="4505" y="3454"/>
                  <a:pt x="4505" y="3454"/>
                  <a:pt x="4505" y="3454"/>
                </a:cubicBezTo>
                <a:cubicBezTo>
                  <a:pt x="2553" y="3033"/>
                  <a:pt x="1111" y="1711"/>
                  <a:pt x="1111" y="150"/>
                </a:cubicBezTo>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0" name="Freeform 10">
            <a:extLst>
              <a:ext uri="{FF2B5EF4-FFF2-40B4-BE49-F238E27FC236}">
                <a16:creationId xmlns:a16="http://schemas.microsoft.com/office/drawing/2014/main" id="{4F3A057F-E26E-B84D-A754-8465F73AA9C0}"/>
              </a:ext>
            </a:extLst>
          </p:cNvPr>
          <p:cNvSpPr>
            <a:spLocks noChangeArrowheads="1"/>
          </p:cNvSpPr>
          <p:nvPr/>
        </p:nvSpPr>
        <p:spPr bwMode="auto">
          <a:xfrm>
            <a:off x="3851920" y="4492507"/>
            <a:ext cx="1447799" cy="414971"/>
          </a:xfrm>
          <a:custGeom>
            <a:avLst/>
            <a:gdLst>
              <a:gd name="T0" fmla="*/ 1442 w 5288"/>
              <a:gd name="T1" fmla="*/ 812 h 1624"/>
              <a:gd name="T2" fmla="*/ 1442 w 5288"/>
              <a:gd name="T3" fmla="*/ 812 h 1624"/>
              <a:gd name="T4" fmla="*/ 300 w 5288"/>
              <a:gd name="T5" fmla="*/ 721 h 1624"/>
              <a:gd name="T6" fmla="*/ 0 w 5288"/>
              <a:gd name="T7" fmla="*/ 1503 h 1624"/>
              <a:gd name="T8" fmla="*/ 1442 w 5288"/>
              <a:gd name="T9" fmla="*/ 1623 h 1624"/>
              <a:gd name="T10" fmla="*/ 5287 w 5288"/>
              <a:gd name="T11" fmla="*/ 601 h 1624"/>
              <a:gd name="T12" fmla="*/ 4535 w 5288"/>
              <a:gd name="T13" fmla="*/ 0 h 1624"/>
              <a:gd name="T14" fmla="*/ 1442 w 5288"/>
              <a:gd name="T15" fmla="*/ 812 h 1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88" h="1624">
                <a:moveTo>
                  <a:pt x="1442" y="812"/>
                </a:moveTo>
                <a:lnTo>
                  <a:pt x="1442" y="812"/>
                </a:lnTo>
                <a:cubicBezTo>
                  <a:pt x="1052" y="812"/>
                  <a:pt x="660" y="782"/>
                  <a:pt x="300" y="721"/>
                </a:cubicBezTo>
                <a:cubicBezTo>
                  <a:pt x="0" y="1503"/>
                  <a:pt x="0" y="1503"/>
                  <a:pt x="0" y="1503"/>
                </a:cubicBezTo>
                <a:cubicBezTo>
                  <a:pt x="480" y="1592"/>
                  <a:pt x="961" y="1623"/>
                  <a:pt x="1442" y="1623"/>
                </a:cubicBezTo>
                <a:cubicBezTo>
                  <a:pt x="2914" y="1623"/>
                  <a:pt x="4265" y="1232"/>
                  <a:pt x="5287" y="601"/>
                </a:cubicBezTo>
                <a:cubicBezTo>
                  <a:pt x="4535" y="0"/>
                  <a:pt x="4535" y="0"/>
                  <a:pt x="4535" y="0"/>
                </a:cubicBezTo>
                <a:cubicBezTo>
                  <a:pt x="3695" y="511"/>
                  <a:pt x="2614" y="812"/>
                  <a:pt x="1442" y="812"/>
                </a:cubicBezTo>
              </a:path>
            </a:pathLst>
          </a:custGeom>
          <a:solidFill>
            <a:srgbClr val="6FBC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 name="Title 1"/>
          <p:cNvSpPr>
            <a:spLocks noGrp="1"/>
          </p:cNvSpPr>
          <p:nvPr>
            <p:ph type="title"/>
          </p:nvPr>
        </p:nvSpPr>
        <p:spPr>
          <a:xfrm>
            <a:off x="446857" y="165963"/>
            <a:ext cx="8029579" cy="698308"/>
          </a:xfrm>
        </p:spPr>
        <p:txBody>
          <a:bodyPr/>
          <a:lstStyle/>
          <a:p>
            <a:br>
              <a:rPr lang="de-DE" dirty="0"/>
            </a:br>
            <a:r>
              <a:rPr lang="de-DE" dirty="0"/>
              <a:t>OPPORTUNITY</a:t>
            </a:r>
            <a:br>
              <a:rPr lang="de-DE" dirty="0"/>
            </a:b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4</a:t>
            </a:fld>
            <a:endParaRPr lang="en-GB" dirty="0"/>
          </a:p>
        </p:txBody>
      </p:sp>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grpSp>
        <p:nvGrpSpPr>
          <p:cNvPr id="14" name="Groep 13">
            <a:extLst>
              <a:ext uri="{FF2B5EF4-FFF2-40B4-BE49-F238E27FC236}">
                <a16:creationId xmlns:a16="http://schemas.microsoft.com/office/drawing/2014/main" id="{40643609-D02C-D747-9283-6C1E016A285A}"/>
              </a:ext>
            </a:extLst>
          </p:cNvPr>
          <p:cNvGrpSpPr/>
          <p:nvPr/>
        </p:nvGrpSpPr>
        <p:grpSpPr>
          <a:xfrm>
            <a:off x="828614" y="1658333"/>
            <a:ext cx="6861340" cy="4338662"/>
            <a:chOff x="828614" y="1350834"/>
            <a:chExt cx="6861340" cy="4338662"/>
          </a:xfrm>
        </p:grpSpPr>
        <p:sp>
          <p:nvSpPr>
            <p:cNvPr id="32" name="Rechthoek 31">
              <a:extLst>
                <a:ext uri="{FF2B5EF4-FFF2-40B4-BE49-F238E27FC236}">
                  <a16:creationId xmlns:a16="http://schemas.microsoft.com/office/drawing/2014/main" id="{A111E1F7-1AA2-7041-B9BB-1F097B908C79}"/>
                </a:ext>
              </a:extLst>
            </p:cNvPr>
            <p:cNvSpPr>
              <a:spLocks noChangeAspect="1"/>
            </p:cNvSpPr>
            <p:nvPr/>
          </p:nvSpPr>
          <p:spPr>
            <a:xfrm>
              <a:off x="828614" y="1952556"/>
              <a:ext cx="2330767"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GB" sz="1600" b="1" cap="all" dirty="0">
                  <a:solidFill>
                    <a:schemeClr val="bg1"/>
                  </a:solidFill>
                </a:rPr>
                <a:t>1.</a:t>
              </a:r>
            </a:p>
            <a:p>
              <a:pPr algn="r"/>
              <a:r>
                <a:rPr lang="en-GB" sz="1600" b="1" dirty="0">
                  <a:solidFill>
                    <a:schemeClr val="bg1"/>
                  </a:solidFill>
                </a:rPr>
                <a:t>Annual Global </a:t>
              </a:r>
            </a:p>
            <a:p>
              <a:pPr algn="r"/>
              <a:r>
                <a:rPr lang="en-GB" sz="1600" b="1" dirty="0">
                  <a:solidFill>
                    <a:schemeClr val="bg1"/>
                  </a:solidFill>
                </a:rPr>
                <a:t>GDP + USD </a:t>
              </a:r>
            </a:p>
            <a:p>
              <a:pPr algn="r"/>
              <a:r>
                <a:rPr lang="en-GB" sz="1600" b="1" dirty="0">
                  <a:solidFill>
                    <a:schemeClr val="bg1"/>
                  </a:solidFill>
                </a:rPr>
                <a:t>28 trillion by 2025</a:t>
              </a:r>
            </a:p>
          </p:txBody>
        </p:sp>
        <p:sp>
          <p:nvSpPr>
            <p:cNvPr id="33" name="Rechthoek 32">
              <a:extLst>
                <a:ext uri="{FF2B5EF4-FFF2-40B4-BE49-F238E27FC236}">
                  <a16:creationId xmlns:a16="http://schemas.microsoft.com/office/drawing/2014/main" id="{BB99D4AA-F905-9147-9726-ED3021459691}"/>
                </a:ext>
              </a:extLst>
            </p:cNvPr>
            <p:cNvSpPr>
              <a:spLocks noChangeAspect="1"/>
            </p:cNvSpPr>
            <p:nvPr/>
          </p:nvSpPr>
          <p:spPr>
            <a:xfrm>
              <a:off x="3150470" y="3075734"/>
              <a:ext cx="2330767"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cap="all" dirty="0">
                  <a:solidFill>
                    <a:schemeClr val="tx1"/>
                  </a:solidFill>
                </a:rPr>
                <a:t>About Gender Equality</a:t>
              </a:r>
            </a:p>
          </p:txBody>
        </p:sp>
        <p:sp>
          <p:nvSpPr>
            <p:cNvPr id="34" name="Rechthoek 33">
              <a:extLst>
                <a:ext uri="{FF2B5EF4-FFF2-40B4-BE49-F238E27FC236}">
                  <a16:creationId xmlns:a16="http://schemas.microsoft.com/office/drawing/2014/main" id="{372462FF-019C-1C4B-8555-8F00093A4C36}"/>
                </a:ext>
              </a:extLst>
            </p:cNvPr>
            <p:cNvSpPr>
              <a:spLocks noChangeAspect="1"/>
            </p:cNvSpPr>
            <p:nvPr/>
          </p:nvSpPr>
          <p:spPr>
            <a:xfrm>
              <a:off x="3705746" y="4757485"/>
              <a:ext cx="2548221"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600" b="1" cap="all" dirty="0">
                  <a:solidFill>
                    <a:schemeClr val="bg1"/>
                  </a:solidFill>
                </a:rPr>
                <a:t>4.</a:t>
              </a:r>
            </a:p>
            <a:p>
              <a:r>
                <a:rPr lang="en-GB" sz="1600" b="1" dirty="0">
                  <a:solidFill>
                    <a:schemeClr val="bg1"/>
                  </a:solidFill>
                </a:rPr>
                <a:t>Potential;  &gt;850 million </a:t>
              </a:r>
            </a:p>
            <a:p>
              <a:r>
                <a:rPr lang="en-GB" sz="1600" b="1" dirty="0">
                  <a:solidFill>
                    <a:schemeClr val="bg1"/>
                  </a:solidFill>
                </a:rPr>
                <a:t>women can contribute </a:t>
              </a:r>
            </a:p>
            <a:p>
              <a:r>
                <a:rPr lang="en-GB" sz="1600" b="1" dirty="0">
                  <a:solidFill>
                    <a:schemeClr val="bg1"/>
                  </a:solidFill>
                </a:rPr>
                <a:t>more to the economy</a:t>
              </a:r>
            </a:p>
          </p:txBody>
        </p:sp>
        <p:sp>
          <p:nvSpPr>
            <p:cNvPr id="35" name="Rechthoek 34">
              <a:extLst>
                <a:ext uri="{FF2B5EF4-FFF2-40B4-BE49-F238E27FC236}">
                  <a16:creationId xmlns:a16="http://schemas.microsoft.com/office/drawing/2014/main" id="{B94940BA-9B00-D846-915C-D33D0AA53FB3}"/>
                </a:ext>
              </a:extLst>
            </p:cNvPr>
            <p:cNvSpPr>
              <a:spLocks noChangeAspect="1"/>
            </p:cNvSpPr>
            <p:nvPr/>
          </p:nvSpPr>
          <p:spPr>
            <a:xfrm>
              <a:off x="5982664" y="3005207"/>
              <a:ext cx="1707290"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600" b="1" cap="all" dirty="0">
                  <a:solidFill>
                    <a:schemeClr val="bg1"/>
                  </a:solidFill>
                </a:rPr>
                <a:t>3. F</a:t>
              </a:r>
              <a:r>
                <a:rPr lang="en-GB" sz="1600" b="1" dirty="0">
                  <a:solidFill>
                    <a:schemeClr val="bg1"/>
                  </a:solidFill>
                </a:rPr>
                <a:t>ormal employment a dominant force for empowerment</a:t>
              </a:r>
              <a:endParaRPr lang="en-GB" sz="1600" b="1" cap="all" dirty="0">
                <a:solidFill>
                  <a:schemeClr val="bg1"/>
                </a:solidFill>
              </a:endParaRPr>
            </a:p>
          </p:txBody>
        </p:sp>
        <p:sp>
          <p:nvSpPr>
            <p:cNvPr id="36" name="Rechthoek 35">
              <a:extLst>
                <a:ext uri="{FF2B5EF4-FFF2-40B4-BE49-F238E27FC236}">
                  <a16:creationId xmlns:a16="http://schemas.microsoft.com/office/drawing/2014/main" id="{B6E217EB-0A7F-C549-A149-17D9B4B11710}"/>
                </a:ext>
              </a:extLst>
            </p:cNvPr>
            <p:cNvSpPr>
              <a:spLocks noChangeAspect="1"/>
            </p:cNvSpPr>
            <p:nvPr/>
          </p:nvSpPr>
          <p:spPr>
            <a:xfrm>
              <a:off x="3981430" y="1350834"/>
              <a:ext cx="3215690"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600" b="1" dirty="0">
                  <a:solidFill>
                    <a:schemeClr val="bg1"/>
                  </a:solidFill>
                </a:rPr>
                <a:t>2. </a:t>
              </a:r>
            </a:p>
            <a:p>
              <a:r>
                <a:rPr lang="en-GB" sz="1600" b="1" dirty="0">
                  <a:solidFill>
                    <a:schemeClr val="bg1"/>
                  </a:solidFill>
                </a:rPr>
                <a:t>Longer education for </a:t>
              </a:r>
            </a:p>
            <a:p>
              <a:r>
                <a:rPr lang="en-GB" sz="1600" b="1" dirty="0">
                  <a:solidFill>
                    <a:schemeClr val="bg1"/>
                  </a:solidFill>
                </a:rPr>
                <a:t>women reduces child</a:t>
              </a:r>
            </a:p>
            <a:p>
              <a:r>
                <a:rPr lang="en-GB" sz="1600" b="1" dirty="0">
                  <a:solidFill>
                    <a:schemeClr val="bg1"/>
                  </a:solidFill>
                </a:rPr>
                <a:t>mortality rate</a:t>
              </a:r>
            </a:p>
          </p:txBody>
        </p:sp>
        <p:sp>
          <p:nvSpPr>
            <p:cNvPr id="38" name="Rechthoek 37">
              <a:extLst>
                <a:ext uri="{FF2B5EF4-FFF2-40B4-BE49-F238E27FC236}">
                  <a16:creationId xmlns:a16="http://schemas.microsoft.com/office/drawing/2014/main" id="{5D58750F-0B86-5546-9F83-E40270D4F08D}"/>
                </a:ext>
              </a:extLst>
            </p:cNvPr>
            <p:cNvSpPr>
              <a:spLocks noChangeAspect="1"/>
            </p:cNvSpPr>
            <p:nvPr/>
          </p:nvSpPr>
          <p:spPr>
            <a:xfrm>
              <a:off x="1259226" y="3781594"/>
              <a:ext cx="2542529"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600" b="1" cap="all" dirty="0">
                  <a:solidFill>
                    <a:schemeClr val="bg1"/>
                  </a:solidFill>
                </a:rPr>
                <a:t>5.</a:t>
              </a:r>
              <a:r>
                <a:rPr lang="en-GB" sz="1600" b="1" dirty="0">
                  <a:solidFill>
                    <a:schemeClr val="bg1"/>
                  </a:solidFill>
                </a:rPr>
                <a:t> </a:t>
              </a:r>
            </a:p>
            <a:p>
              <a:r>
                <a:rPr lang="en-GB" sz="1600" b="1" dirty="0">
                  <a:solidFill>
                    <a:schemeClr val="bg1"/>
                  </a:solidFill>
                </a:rPr>
                <a:t>Momentum; </a:t>
              </a:r>
            </a:p>
            <a:p>
              <a:r>
                <a:rPr lang="en-GB" sz="1600" b="1" dirty="0">
                  <a:solidFill>
                    <a:schemeClr val="bg1"/>
                  </a:solidFill>
                </a:rPr>
                <a:t>Goal 5 among </a:t>
              </a:r>
            </a:p>
            <a:p>
              <a:r>
                <a:rPr lang="en-GB" sz="1600" b="1" dirty="0">
                  <a:solidFill>
                    <a:schemeClr val="bg1"/>
                  </a:solidFill>
                </a:rPr>
                <a:t>17 SDGs</a:t>
              </a:r>
            </a:p>
          </p:txBody>
        </p:sp>
      </p:grpSp>
    </p:spTree>
    <p:extLst>
      <p:ext uri="{BB962C8B-B14F-4D97-AF65-F5344CB8AC3E}">
        <p14:creationId xmlns:p14="http://schemas.microsoft.com/office/powerpoint/2010/main" val="43353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r>
              <a:rPr lang="de-DE" dirty="0"/>
              <a:t>INTRODUCTION</a:t>
            </a:r>
            <a:br>
              <a:rPr lang="de-DE" dirty="0"/>
            </a:br>
            <a:r>
              <a:rPr lang="de-DE" dirty="0">
                <a:solidFill>
                  <a:srgbClr val="00AFCB"/>
                </a:solidFill>
              </a:rPr>
              <a:t>About Gender Equality</a:t>
            </a:r>
            <a:endParaRPr lang="en-GB" dirty="0">
              <a:solidFill>
                <a:srgbClr val="00AFCB"/>
              </a:solidFill>
            </a:endParaRPr>
          </a:p>
        </p:txBody>
      </p:sp>
      <p:sp>
        <p:nvSpPr>
          <p:cNvPr id="7" name="Tijdelijke aanduiding voor dianummer 6"/>
          <p:cNvSpPr>
            <a:spLocks noGrp="1"/>
          </p:cNvSpPr>
          <p:nvPr>
            <p:ph type="sldNum" sz="quarter" idx="12"/>
          </p:nvPr>
        </p:nvSpPr>
        <p:spPr>
          <a:xfrm>
            <a:off x="6553200" y="6376243"/>
            <a:ext cx="2133600" cy="365125"/>
          </a:xfrm>
        </p:spPr>
        <p:txBody>
          <a:bodyPr/>
          <a:lstStyle/>
          <a:p>
            <a:pPr>
              <a:defRPr/>
            </a:pPr>
            <a:fld id="{175E769A-1DFE-4877-B1EC-A6C0A8CA70F8}" type="slidenum">
              <a:rPr lang="en-GB" smtClean="0"/>
              <a:pPr>
                <a:defRPr/>
              </a:pPr>
              <a:t>5</a:t>
            </a:fld>
            <a:endParaRPr lang="en-GB" dirty="0"/>
          </a:p>
        </p:txBody>
      </p:sp>
      <p:sp>
        <p:nvSpPr>
          <p:cNvPr id="29" name="Footer Placeholder 4"/>
          <p:cNvSpPr txBox="1">
            <a:spLocks/>
          </p:cNvSpPr>
          <p:nvPr/>
        </p:nvSpPr>
        <p:spPr>
          <a:xfrm>
            <a:off x="395536" y="6380514"/>
            <a:ext cx="3456384" cy="365125"/>
          </a:xfrm>
          <a:prstGeom prst="rect">
            <a:avLst/>
          </a:prstGeom>
        </p:spPr>
        <p:txBody>
          <a:bodyPr/>
          <a:lstStyle>
            <a:defPPr>
              <a:defRPr lang="en-US"/>
            </a:defPPr>
            <a:lvl1pPr algn="l" rtl="0" fontAlgn="base">
              <a:spcBef>
                <a:spcPct val="0"/>
              </a:spcBef>
              <a:spcAft>
                <a:spcPct val="0"/>
              </a:spcAft>
              <a:defRPr sz="1000" kern="1200" baseline="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GB" dirty="0">
                <a:solidFill>
                  <a:schemeClr val="bg1">
                    <a:lumMod val="65000"/>
                  </a:schemeClr>
                </a:solidFill>
                <a:latin typeface="+mj-lt"/>
                <a:cs typeface="quicksand"/>
              </a:rPr>
              <a:t>A unique way to make  a difference </a:t>
            </a:r>
          </a:p>
          <a:p>
            <a:pPr>
              <a:defRPr/>
            </a:pPr>
            <a:endParaRPr lang="en-GB" dirty="0"/>
          </a:p>
        </p:txBody>
      </p:sp>
      <p:pic>
        <p:nvPicPr>
          <p:cNvPr id="6" name="Picture 5">
            <a:extLst>
              <a:ext uri="{FF2B5EF4-FFF2-40B4-BE49-F238E27FC236}">
                <a16:creationId xmlns:a16="http://schemas.microsoft.com/office/drawing/2014/main" id="{2E3CEBA2-3A35-C049-9F1E-4D04A35E8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83" y="1052736"/>
            <a:ext cx="7277608" cy="4608512"/>
          </a:xfrm>
          <a:prstGeom prst="rect">
            <a:avLst/>
          </a:prstGeom>
        </p:spPr>
      </p:pic>
    </p:spTree>
    <p:extLst>
      <p:ext uri="{BB962C8B-B14F-4D97-AF65-F5344CB8AC3E}">
        <p14:creationId xmlns:p14="http://schemas.microsoft.com/office/powerpoint/2010/main" val="1244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irkel 39">
            <a:extLst>
              <a:ext uri="{FF2B5EF4-FFF2-40B4-BE49-F238E27FC236}">
                <a16:creationId xmlns:a16="http://schemas.microsoft.com/office/drawing/2014/main" id="{4201EB1C-EC68-594F-9C9E-4620C2F8D0A8}"/>
              </a:ext>
            </a:extLst>
          </p:cNvPr>
          <p:cNvSpPr/>
          <p:nvPr/>
        </p:nvSpPr>
        <p:spPr>
          <a:xfrm>
            <a:off x="1044922" y="1265754"/>
            <a:ext cx="7051521" cy="4899842"/>
          </a:xfrm>
          <a:prstGeom prst="pie">
            <a:avLst>
              <a:gd name="adj1" fmla="val 9875212"/>
              <a:gd name="adj2" fmla="val 16880183"/>
            </a:avLst>
          </a:prstGeom>
          <a:solidFill>
            <a:srgbClr val="00A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Cirkel 21">
            <a:extLst>
              <a:ext uri="{FF2B5EF4-FFF2-40B4-BE49-F238E27FC236}">
                <a16:creationId xmlns:a16="http://schemas.microsoft.com/office/drawing/2014/main" id="{ADF16DCB-0CF3-CD4F-8D25-C06B2385AAED}"/>
              </a:ext>
            </a:extLst>
          </p:cNvPr>
          <p:cNvSpPr/>
          <p:nvPr/>
        </p:nvSpPr>
        <p:spPr>
          <a:xfrm flipH="1">
            <a:off x="1059912" y="1265754"/>
            <a:ext cx="7051521" cy="4899842"/>
          </a:xfrm>
          <a:prstGeom prst="pie">
            <a:avLst>
              <a:gd name="adj1" fmla="val 8294406"/>
              <a:gd name="adj2" fmla="val 15302497"/>
            </a:avLst>
          </a:prstGeom>
          <a:solidFill>
            <a:srgbClr val="99C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Cirkel 22">
            <a:extLst>
              <a:ext uri="{FF2B5EF4-FFF2-40B4-BE49-F238E27FC236}">
                <a16:creationId xmlns:a16="http://schemas.microsoft.com/office/drawing/2014/main" id="{29094A07-054E-1145-B364-D6F9351ACA1F}"/>
              </a:ext>
            </a:extLst>
          </p:cNvPr>
          <p:cNvSpPr/>
          <p:nvPr/>
        </p:nvSpPr>
        <p:spPr>
          <a:xfrm flipH="1" flipV="1">
            <a:off x="1052417" y="1280744"/>
            <a:ext cx="7051521" cy="4899842"/>
          </a:xfrm>
          <a:prstGeom prst="pie">
            <a:avLst>
              <a:gd name="adj1" fmla="val 13447047"/>
              <a:gd name="adj2" fmla="val 205166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3A0BFABD-D10F-0740-9110-3DE4E6E4B830}"/>
              </a:ext>
            </a:extLst>
          </p:cNvPr>
          <p:cNvSpPr/>
          <p:nvPr/>
        </p:nvSpPr>
        <p:spPr>
          <a:xfrm>
            <a:off x="3003611" y="2545504"/>
            <a:ext cx="3164879" cy="2307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 name="Groep 19">
            <a:extLst>
              <a:ext uri="{FF2B5EF4-FFF2-40B4-BE49-F238E27FC236}">
                <a16:creationId xmlns:a16="http://schemas.microsoft.com/office/drawing/2014/main" id="{972860AD-2EE8-144D-A3D0-543EEFF1884C}"/>
              </a:ext>
            </a:extLst>
          </p:cNvPr>
          <p:cNvGrpSpPr/>
          <p:nvPr/>
        </p:nvGrpSpPr>
        <p:grpSpPr>
          <a:xfrm>
            <a:off x="3088414" y="2614004"/>
            <a:ext cx="2997111" cy="2172063"/>
            <a:chOff x="49213" y="2270125"/>
            <a:chExt cx="4238625" cy="3071814"/>
          </a:xfrm>
        </p:grpSpPr>
        <p:sp>
          <p:nvSpPr>
            <p:cNvPr id="21" name="Freeform 3">
              <a:extLst>
                <a:ext uri="{FF2B5EF4-FFF2-40B4-BE49-F238E27FC236}">
                  <a16:creationId xmlns:a16="http://schemas.microsoft.com/office/drawing/2014/main" id="{5BF4DC17-5DBB-1E4E-87A2-67E14862A7F6}"/>
                </a:ext>
              </a:extLst>
            </p:cNvPr>
            <p:cNvSpPr>
              <a:spLocks noChangeArrowheads="1"/>
            </p:cNvSpPr>
            <p:nvPr/>
          </p:nvSpPr>
          <p:spPr bwMode="auto">
            <a:xfrm>
              <a:off x="49213" y="2270125"/>
              <a:ext cx="2422524" cy="2098675"/>
            </a:xfrm>
            <a:custGeom>
              <a:avLst/>
              <a:gdLst>
                <a:gd name="T0" fmla="*/ 1052 w 6730"/>
                <a:gd name="T1" fmla="*/ 4266 h 5828"/>
                <a:gd name="T2" fmla="*/ 1052 w 6730"/>
                <a:gd name="T3" fmla="*/ 4266 h 5828"/>
                <a:gd name="T4" fmla="*/ 5888 w 6730"/>
                <a:gd name="T5" fmla="*/ 782 h 5828"/>
                <a:gd name="T6" fmla="*/ 6549 w 6730"/>
                <a:gd name="T7" fmla="*/ 811 h 5828"/>
                <a:gd name="T8" fmla="*/ 6729 w 6730"/>
                <a:gd name="T9" fmla="*/ 31 h 5828"/>
                <a:gd name="T10" fmla="*/ 5888 w 6730"/>
                <a:gd name="T11" fmla="*/ 0 h 5828"/>
                <a:gd name="T12" fmla="*/ 0 w 6730"/>
                <a:gd name="T13" fmla="*/ 4266 h 5828"/>
                <a:gd name="T14" fmla="*/ 390 w 6730"/>
                <a:gd name="T15" fmla="*/ 5827 h 5828"/>
                <a:gd name="T16" fmla="*/ 1381 w 6730"/>
                <a:gd name="T17" fmla="*/ 5527 h 5828"/>
                <a:gd name="T18" fmla="*/ 1052 w 6730"/>
                <a:gd name="T19" fmla="*/ 4266 h 5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0" h="5828">
                  <a:moveTo>
                    <a:pt x="1052" y="4266"/>
                  </a:moveTo>
                  <a:lnTo>
                    <a:pt x="1052" y="4266"/>
                  </a:lnTo>
                  <a:cubicBezTo>
                    <a:pt x="1052" y="2344"/>
                    <a:pt x="3215" y="782"/>
                    <a:pt x="5888" y="782"/>
                  </a:cubicBezTo>
                  <a:cubicBezTo>
                    <a:pt x="6099" y="782"/>
                    <a:pt x="6339" y="782"/>
                    <a:pt x="6549" y="811"/>
                  </a:cubicBezTo>
                  <a:cubicBezTo>
                    <a:pt x="6729" y="31"/>
                    <a:pt x="6729" y="31"/>
                    <a:pt x="6729" y="31"/>
                  </a:cubicBezTo>
                  <a:cubicBezTo>
                    <a:pt x="6459" y="0"/>
                    <a:pt x="6158" y="0"/>
                    <a:pt x="5888" y="0"/>
                  </a:cubicBezTo>
                  <a:cubicBezTo>
                    <a:pt x="2614" y="0"/>
                    <a:pt x="0" y="1923"/>
                    <a:pt x="0" y="4266"/>
                  </a:cubicBezTo>
                  <a:cubicBezTo>
                    <a:pt x="0" y="4806"/>
                    <a:pt x="120" y="5346"/>
                    <a:pt x="390" y="5827"/>
                  </a:cubicBezTo>
                  <a:cubicBezTo>
                    <a:pt x="1381" y="5527"/>
                    <a:pt x="1381" y="5527"/>
                    <a:pt x="1381" y="5527"/>
                  </a:cubicBezTo>
                  <a:cubicBezTo>
                    <a:pt x="1172" y="5136"/>
                    <a:pt x="1052" y="4716"/>
                    <a:pt x="1052" y="4266"/>
                  </a:cubicBezTo>
                </a:path>
              </a:pathLst>
            </a:custGeom>
            <a:solidFill>
              <a:srgbClr val="00AB90"/>
            </a:solidFill>
            <a:ln w="28575"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5" name="Freeform 4">
              <a:extLst>
                <a:ext uri="{FF2B5EF4-FFF2-40B4-BE49-F238E27FC236}">
                  <a16:creationId xmlns:a16="http://schemas.microsoft.com/office/drawing/2014/main" id="{9A3F28CA-959A-6541-A9AD-AD501612E6E6}"/>
                </a:ext>
              </a:extLst>
            </p:cNvPr>
            <p:cNvSpPr>
              <a:spLocks noChangeArrowheads="1"/>
            </p:cNvSpPr>
            <p:nvPr/>
          </p:nvSpPr>
          <p:spPr bwMode="auto">
            <a:xfrm>
              <a:off x="231775" y="4335464"/>
              <a:ext cx="3190874" cy="1006475"/>
            </a:xfrm>
            <a:custGeom>
              <a:avLst/>
              <a:gdLst>
                <a:gd name="T0" fmla="*/ 5378 w 8864"/>
                <a:gd name="T1" fmla="*/ 2042 h 2795"/>
                <a:gd name="T2" fmla="*/ 5378 w 8864"/>
                <a:gd name="T3" fmla="*/ 2042 h 2795"/>
                <a:gd name="T4" fmla="*/ 992 w 8864"/>
                <a:gd name="T5" fmla="*/ 0 h 2795"/>
                <a:gd name="T6" fmla="*/ 0 w 8864"/>
                <a:gd name="T7" fmla="*/ 301 h 2795"/>
                <a:gd name="T8" fmla="*/ 5378 w 8864"/>
                <a:gd name="T9" fmla="*/ 2794 h 2795"/>
                <a:gd name="T10" fmla="*/ 8863 w 8864"/>
                <a:gd name="T11" fmla="*/ 1983 h 2795"/>
                <a:gd name="T12" fmla="*/ 8202 w 8864"/>
                <a:gd name="T13" fmla="*/ 1352 h 2795"/>
                <a:gd name="T14" fmla="*/ 5378 w 8864"/>
                <a:gd name="T15" fmla="*/ 2042 h 27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4" h="2795">
                  <a:moveTo>
                    <a:pt x="5378" y="2042"/>
                  </a:moveTo>
                  <a:lnTo>
                    <a:pt x="5378" y="2042"/>
                  </a:lnTo>
                  <a:cubicBezTo>
                    <a:pt x="3426" y="2042"/>
                    <a:pt x="1773" y="1201"/>
                    <a:pt x="992" y="0"/>
                  </a:cubicBezTo>
                  <a:cubicBezTo>
                    <a:pt x="0" y="301"/>
                    <a:pt x="0" y="301"/>
                    <a:pt x="0" y="301"/>
                  </a:cubicBezTo>
                  <a:cubicBezTo>
                    <a:pt x="932" y="1772"/>
                    <a:pt x="3005" y="2794"/>
                    <a:pt x="5378" y="2794"/>
                  </a:cubicBezTo>
                  <a:cubicBezTo>
                    <a:pt x="6670" y="2794"/>
                    <a:pt x="7902" y="2493"/>
                    <a:pt x="8863" y="1983"/>
                  </a:cubicBezTo>
                  <a:cubicBezTo>
                    <a:pt x="8202" y="1352"/>
                    <a:pt x="8202" y="1352"/>
                    <a:pt x="8202" y="1352"/>
                  </a:cubicBezTo>
                  <a:cubicBezTo>
                    <a:pt x="7421" y="1772"/>
                    <a:pt x="6430" y="2042"/>
                    <a:pt x="5378" y="2042"/>
                  </a:cubicBezTo>
                </a:path>
              </a:pathLst>
            </a:custGeom>
            <a:solidFill>
              <a:schemeClr val="tx2"/>
            </a:solidFill>
            <a:ln w="28575"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6" name="Freeform 5">
              <a:extLst>
                <a:ext uri="{FF2B5EF4-FFF2-40B4-BE49-F238E27FC236}">
                  <a16:creationId xmlns:a16="http://schemas.microsoft.com/office/drawing/2014/main" id="{2567AEC0-3547-8943-A2E1-888D24AD5B46}"/>
                </a:ext>
              </a:extLst>
            </p:cNvPr>
            <p:cNvSpPr>
              <a:spLocks noChangeArrowheads="1"/>
            </p:cNvSpPr>
            <p:nvPr/>
          </p:nvSpPr>
          <p:spPr bwMode="auto">
            <a:xfrm>
              <a:off x="2492375" y="2290763"/>
              <a:ext cx="1795463" cy="2703512"/>
            </a:xfrm>
            <a:custGeom>
              <a:avLst/>
              <a:gdLst>
                <a:gd name="T0" fmla="*/ 4987 w 4988"/>
                <a:gd name="T1" fmla="*/ 4205 h 7510"/>
                <a:gd name="T2" fmla="*/ 4987 w 4988"/>
                <a:gd name="T3" fmla="*/ 4205 h 7510"/>
                <a:gd name="T4" fmla="*/ 181 w 4988"/>
                <a:gd name="T5" fmla="*/ 0 h 7510"/>
                <a:gd name="T6" fmla="*/ 0 w 4988"/>
                <a:gd name="T7" fmla="*/ 781 h 7510"/>
                <a:gd name="T8" fmla="*/ 3936 w 4988"/>
                <a:gd name="T9" fmla="*/ 4205 h 7510"/>
                <a:gd name="T10" fmla="*/ 2163 w 4988"/>
                <a:gd name="T11" fmla="*/ 6908 h 7510"/>
                <a:gd name="T12" fmla="*/ 2824 w 4988"/>
                <a:gd name="T13" fmla="*/ 7509 h 7510"/>
                <a:gd name="T14" fmla="*/ 4987 w 4988"/>
                <a:gd name="T15" fmla="*/ 4205 h 7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8" h="7510">
                  <a:moveTo>
                    <a:pt x="4987" y="4205"/>
                  </a:moveTo>
                  <a:lnTo>
                    <a:pt x="4987" y="4205"/>
                  </a:lnTo>
                  <a:cubicBezTo>
                    <a:pt x="4987" y="2103"/>
                    <a:pt x="2915" y="390"/>
                    <a:pt x="181" y="0"/>
                  </a:cubicBezTo>
                  <a:cubicBezTo>
                    <a:pt x="0" y="781"/>
                    <a:pt x="0" y="781"/>
                    <a:pt x="0" y="781"/>
                  </a:cubicBezTo>
                  <a:cubicBezTo>
                    <a:pt x="2224" y="1081"/>
                    <a:pt x="3936" y="2493"/>
                    <a:pt x="3936" y="4205"/>
                  </a:cubicBezTo>
                  <a:cubicBezTo>
                    <a:pt x="3936" y="5285"/>
                    <a:pt x="3245" y="6276"/>
                    <a:pt x="2163" y="6908"/>
                  </a:cubicBezTo>
                  <a:cubicBezTo>
                    <a:pt x="2824" y="7509"/>
                    <a:pt x="2824" y="7509"/>
                    <a:pt x="2824" y="7509"/>
                  </a:cubicBezTo>
                  <a:cubicBezTo>
                    <a:pt x="4146" y="6727"/>
                    <a:pt x="4987" y="5556"/>
                    <a:pt x="4987" y="4205"/>
                  </a:cubicBezTo>
                </a:path>
              </a:pathLst>
            </a:custGeom>
            <a:solidFill>
              <a:srgbClr val="99C96B"/>
            </a:solidFill>
            <a:ln w="28575"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sp>
        <p:nvSpPr>
          <p:cNvPr id="2" name="Title 1"/>
          <p:cNvSpPr>
            <a:spLocks noGrp="1"/>
          </p:cNvSpPr>
          <p:nvPr>
            <p:ph type="title"/>
          </p:nvPr>
        </p:nvSpPr>
        <p:spPr>
          <a:xfrm>
            <a:off x="446857" y="165963"/>
            <a:ext cx="8029579" cy="698308"/>
          </a:xfrm>
        </p:spPr>
        <p:txBody>
          <a:bodyPr/>
          <a:lstStyle/>
          <a:p>
            <a:br>
              <a:rPr lang="de-DE" dirty="0"/>
            </a:br>
            <a:r>
              <a:rPr lang="de-DE" dirty="0"/>
              <a:t>OPPORTUNITY</a:t>
            </a:r>
            <a:br>
              <a:rPr lang="de-DE" dirty="0"/>
            </a:b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6</a:t>
            </a:fld>
            <a:endParaRPr lang="en-GB" dirty="0"/>
          </a:p>
        </p:txBody>
      </p:sp>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
        <p:nvSpPr>
          <p:cNvPr id="42" name="Rechthoek 41">
            <a:extLst>
              <a:ext uri="{FF2B5EF4-FFF2-40B4-BE49-F238E27FC236}">
                <a16:creationId xmlns:a16="http://schemas.microsoft.com/office/drawing/2014/main" id="{28491ACA-F646-6D4C-BE7C-43E7A87FD4E4}"/>
              </a:ext>
            </a:extLst>
          </p:cNvPr>
          <p:cNvSpPr>
            <a:spLocks noChangeAspect="1"/>
          </p:cNvSpPr>
          <p:nvPr/>
        </p:nvSpPr>
        <p:spPr>
          <a:xfrm>
            <a:off x="668580" y="2652405"/>
            <a:ext cx="2330767"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600" b="1" dirty="0">
                <a:solidFill>
                  <a:schemeClr val="bg1"/>
                </a:solidFill>
              </a:rPr>
              <a:t>1. </a:t>
            </a:r>
          </a:p>
          <a:p>
            <a:pPr algn="r"/>
            <a:r>
              <a:rPr lang="en-GB" sz="1600" b="1" dirty="0">
                <a:solidFill>
                  <a:schemeClr val="bg1"/>
                </a:solidFill>
              </a:rPr>
              <a:t>Higher returns,</a:t>
            </a:r>
          </a:p>
          <a:p>
            <a:pPr algn="r"/>
            <a:r>
              <a:rPr lang="en-GB" sz="1600" b="1" dirty="0">
                <a:solidFill>
                  <a:schemeClr val="bg1"/>
                </a:solidFill>
              </a:rPr>
              <a:t>Lower risks</a:t>
            </a:r>
          </a:p>
          <a:p>
            <a:pPr algn="r"/>
            <a:endParaRPr lang="en-GB" sz="1600" b="1" cap="all" dirty="0">
              <a:solidFill>
                <a:schemeClr val="bg1"/>
              </a:solidFill>
            </a:endParaRPr>
          </a:p>
        </p:txBody>
      </p:sp>
      <p:sp>
        <p:nvSpPr>
          <p:cNvPr id="43" name="Rechthoek 42">
            <a:extLst>
              <a:ext uri="{FF2B5EF4-FFF2-40B4-BE49-F238E27FC236}">
                <a16:creationId xmlns:a16="http://schemas.microsoft.com/office/drawing/2014/main" id="{EEA64769-3FF9-D949-918D-113F3E2F3A28}"/>
              </a:ext>
            </a:extLst>
          </p:cNvPr>
          <p:cNvSpPr>
            <a:spLocks noChangeAspect="1"/>
          </p:cNvSpPr>
          <p:nvPr/>
        </p:nvSpPr>
        <p:spPr>
          <a:xfrm>
            <a:off x="3344299" y="3187165"/>
            <a:ext cx="2330767"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cap="all" dirty="0">
                <a:solidFill>
                  <a:schemeClr val="tx1"/>
                </a:solidFill>
              </a:rPr>
              <a:t>THE INVESTMENT </a:t>
            </a:r>
          </a:p>
          <a:p>
            <a:pPr algn="ctr"/>
            <a:r>
              <a:rPr lang="en-GB" b="1" cap="all" dirty="0">
                <a:solidFill>
                  <a:schemeClr val="tx1"/>
                </a:solidFill>
              </a:rPr>
              <a:t>OPPORTUNITY</a:t>
            </a:r>
          </a:p>
        </p:txBody>
      </p:sp>
      <p:sp>
        <p:nvSpPr>
          <p:cNvPr id="44" name="Rechthoek 43">
            <a:extLst>
              <a:ext uri="{FF2B5EF4-FFF2-40B4-BE49-F238E27FC236}">
                <a16:creationId xmlns:a16="http://schemas.microsoft.com/office/drawing/2014/main" id="{1DDE25D6-042F-7D42-8966-215F7DDFD009}"/>
              </a:ext>
            </a:extLst>
          </p:cNvPr>
          <p:cNvSpPr>
            <a:spLocks noChangeAspect="1"/>
          </p:cNvSpPr>
          <p:nvPr/>
        </p:nvSpPr>
        <p:spPr>
          <a:xfrm>
            <a:off x="2348942" y="4921143"/>
            <a:ext cx="3326124"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600" b="1" cap="all" dirty="0">
                <a:solidFill>
                  <a:schemeClr val="bg1"/>
                </a:solidFill>
              </a:rPr>
              <a:t>3.</a:t>
            </a:r>
          </a:p>
          <a:p>
            <a:pPr algn="ctr"/>
            <a:r>
              <a:rPr lang="en-GB" sz="1600" b="1" dirty="0">
                <a:solidFill>
                  <a:schemeClr val="bg1"/>
                </a:solidFill>
              </a:rPr>
              <a:t>Gender is not (yet) an important factor in ESG investing</a:t>
            </a:r>
          </a:p>
        </p:txBody>
      </p:sp>
      <p:sp>
        <p:nvSpPr>
          <p:cNvPr id="45" name="Rechthoek 44">
            <a:extLst>
              <a:ext uri="{FF2B5EF4-FFF2-40B4-BE49-F238E27FC236}">
                <a16:creationId xmlns:a16="http://schemas.microsoft.com/office/drawing/2014/main" id="{AA59955D-9CCA-1243-AC0E-5ED87FFCDD00}"/>
              </a:ext>
            </a:extLst>
          </p:cNvPr>
          <p:cNvSpPr>
            <a:spLocks noChangeAspect="1"/>
          </p:cNvSpPr>
          <p:nvPr/>
        </p:nvSpPr>
        <p:spPr>
          <a:xfrm>
            <a:off x="6337409" y="2390336"/>
            <a:ext cx="1429540" cy="1961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600" b="1" dirty="0">
                <a:solidFill>
                  <a:schemeClr val="bg1"/>
                </a:solidFill>
              </a:rPr>
              <a:t>2. </a:t>
            </a:r>
          </a:p>
          <a:p>
            <a:r>
              <a:rPr lang="en-GB" sz="1600" b="1" dirty="0">
                <a:solidFill>
                  <a:schemeClr val="bg1"/>
                </a:solidFill>
              </a:rPr>
              <a:t>Gender dividend not fully accounted for in market pricing</a:t>
            </a:r>
          </a:p>
        </p:txBody>
      </p:sp>
    </p:spTree>
    <p:extLst>
      <p:ext uri="{BB962C8B-B14F-4D97-AF65-F5344CB8AC3E}">
        <p14:creationId xmlns:p14="http://schemas.microsoft.com/office/powerpoint/2010/main" val="270026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irkel 39">
            <a:extLst>
              <a:ext uri="{FF2B5EF4-FFF2-40B4-BE49-F238E27FC236}">
                <a16:creationId xmlns:a16="http://schemas.microsoft.com/office/drawing/2014/main" id="{4201EB1C-EC68-594F-9C9E-4620C2F8D0A8}"/>
              </a:ext>
            </a:extLst>
          </p:cNvPr>
          <p:cNvSpPr/>
          <p:nvPr/>
        </p:nvSpPr>
        <p:spPr>
          <a:xfrm>
            <a:off x="1044922" y="1265754"/>
            <a:ext cx="7051521" cy="4899842"/>
          </a:xfrm>
          <a:prstGeom prst="pie">
            <a:avLst>
              <a:gd name="adj1" fmla="val 9875212"/>
              <a:gd name="adj2" fmla="val 16880183"/>
            </a:avLst>
          </a:prstGeom>
          <a:solidFill>
            <a:srgbClr val="00A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Cirkel 21">
            <a:extLst>
              <a:ext uri="{FF2B5EF4-FFF2-40B4-BE49-F238E27FC236}">
                <a16:creationId xmlns:a16="http://schemas.microsoft.com/office/drawing/2014/main" id="{ADF16DCB-0CF3-CD4F-8D25-C06B2385AAED}"/>
              </a:ext>
            </a:extLst>
          </p:cNvPr>
          <p:cNvSpPr/>
          <p:nvPr/>
        </p:nvSpPr>
        <p:spPr>
          <a:xfrm flipH="1">
            <a:off x="1059912" y="1265754"/>
            <a:ext cx="7051521" cy="4899842"/>
          </a:xfrm>
          <a:prstGeom prst="pie">
            <a:avLst>
              <a:gd name="adj1" fmla="val 8294406"/>
              <a:gd name="adj2" fmla="val 15302497"/>
            </a:avLst>
          </a:prstGeom>
          <a:solidFill>
            <a:srgbClr val="99C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Cirkel 22">
            <a:extLst>
              <a:ext uri="{FF2B5EF4-FFF2-40B4-BE49-F238E27FC236}">
                <a16:creationId xmlns:a16="http://schemas.microsoft.com/office/drawing/2014/main" id="{29094A07-054E-1145-B364-D6F9351ACA1F}"/>
              </a:ext>
            </a:extLst>
          </p:cNvPr>
          <p:cNvSpPr/>
          <p:nvPr/>
        </p:nvSpPr>
        <p:spPr>
          <a:xfrm flipH="1" flipV="1">
            <a:off x="1052417" y="1280744"/>
            <a:ext cx="7051521" cy="4899842"/>
          </a:xfrm>
          <a:prstGeom prst="pie">
            <a:avLst>
              <a:gd name="adj1" fmla="val 13447047"/>
              <a:gd name="adj2" fmla="val 205166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3A0BFABD-D10F-0740-9110-3DE4E6E4B830}"/>
              </a:ext>
            </a:extLst>
          </p:cNvPr>
          <p:cNvSpPr/>
          <p:nvPr/>
        </p:nvSpPr>
        <p:spPr>
          <a:xfrm>
            <a:off x="3003611" y="2545504"/>
            <a:ext cx="3164879" cy="2307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 name="Groep 19">
            <a:extLst>
              <a:ext uri="{FF2B5EF4-FFF2-40B4-BE49-F238E27FC236}">
                <a16:creationId xmlns:a16="http://schemas.microsoft.com/office/drawing/2014/main" id="{972860AD-2EE8-144D-A3D0-543EEFF1884C}"/>
              </a:ext>
            </a:extLst>
          </p:cNvPr>
          <p:cNvGrpSpPr/>
          <p:nvPr/>
        </p:nvGrpSpPr>
        <p:grpSpPr>
          <a:xfrm>
            <a:off x="3088414" y="2614004"/>
            <a:ext cx="2997111" cy="2172063"/>
            <a:chOff x="49213" y="2270125"/>
            <a:chExt cx="4238625" cy="3071814"/>
          </a:xfrm>
        </p:grpSpPr>
        <p:sp>
          <p:nvSpPr>
            <p:cNvPr id="21" name="Freeform 3">
              <a:extLst>
                <a:ext uri="{FF2B5EF4-FFF2-40B4-BE49-F238E27FC236}">
                  <a16:creationId xmlns:a16="http://schemas.microsoft.com/office/drawing/2014/main" id="{5BF4DC17-5DBB-1E4E-87A2-67E14862A7F6}"/>
                </a:ext>
              </a:extLst>
            </p:cNvPr>
            <p:cNvSpPr>
              <a:spLocks noChangeArrowheads="1"/>
            </p:cNvSpPr>
            <p:nvPr/>
          </p:nvSpPr>
          <p:spPr bwMode="auto">
            <a:xfrm>
              <a:off x="49213" y="2270125"/>
              <a:ext cx="2422524" cy="2098675"/>
            </a:xfrm>
            <a:custGeom>
              <a:avLst/>
              <a:gdLst>
                <a:gd name="T0" fmla="*/ 1052 w 6730"/>
                <a:gd name="T1" fmla="*/ 4266 h 5828"/>
                <a:gd name="T2" fmla="*/ 1052 w 6730"/>
                <a:gd name="T3" fmla="*/ 4266 h 5828"/>
                <a:gd name="T4" fmla="*/ 5888 w 6730"/>
                <a:gd name="T5" fmla="*/ 782 h 5828"/>
                <a:gd name="T6" fmla="*/ 6549 w 6730"/>
                <a:gd name="T7" fmla="*/ 811 h 5828"/>
                <a:gd name="T8" fmla="*/ 6729 w 6730"/>
                <a:gd name="T9" fmla="*/ 31 h 5828"/>
                <a:gd name="T10" fmla="*/ 5888 w 6730"/>
                <a:gd name="T11" fmla="*/ 0 h 5828"/>
                <a:gd name="T12" fmla="*/ 0 w 6730"/>
                <a:gd name="T13" fmla="*/ 4266 h 5828"/>
                <a:gd name="T14" fmla="*/ 390 w 6730"/>
                <a:gd name="T15" fmla="*/ 5827 h 5828"/>
                <a:gd name="T16" fmla="*/ 1381 w 6730"/>
                <a:gd name="T17" fmla="*/ 5527 h 5828"/>
                <a:gd name="T18" fmla="*/ 1052 w 6730"/>
                <a:gd name="T19" fmla="*/ 4266 h 5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0" h="5828">
                  <a:moveTo>
                    <a:pt x="1052" y="4266"/>
                  </a:moveTo>
                  <a:lnTo>
                    <a:pt x="1052" y="4266"/>
                  </a:lnTo>
                  <a:cubicBezTo>
                    <a:pt x="1052" y="2344"/>
                    <a:pt x="3215" y="782"/>
                    <a:pt x="5888" y="782"/>
                  </a:cubicBezTo>
                  <a:cubicBezTo>
                    <a:pt x="6099" y="782"/>
                    <a:pt x="6339" y="782"/>
                    <a:pt x="6549" y="811"/>
                  </a:cubicBezTo>
                  <a:cubicBezTo>
                    <a:pt x="6729" y="31"/>
                    <a:pt x="6729" y="31"/>
                    <a:pt x="6729" y="31"/>
                  </a:cubicBezTo>
                  <a:cubicBezTo>
                    <a:pt x="6459" y="0"/>
                    <a:pt x="6158" y="0"/>
                    <a:pt x="5888" y="0"/>
                  </a:cubicBezTo>
                  <a:cubicBezTo>
                    <a:pt x="2614" y="0"/>
                    <a:pt x="0" y="1923"/>
                    <a:pt x="0" y="4266"/>
                  </a:cubicBezTo>
                  <a:cubicBezTo>
                    <a:pt x="0" y="4806"/>
                    <a:pt x="120" y="5346"/>
                    <a:pt x="390" y="5827"/>
                  </a:cubicBezTo>
                  <a:cubicBezTo>
                    <a:pt x="1381" y="5527"/>
                    <a:pt x="1381" y="5527"/>
                    <a:pt x="1381" y="5527"/>
                  </a:cubicBezTo>
                  <a:cubicBezTo>
                    <a:pt x="1172" y="5136"/>
                    <a:pt x="1052" y="4716"/>
                    <a:pt x="1052" y="4266"/>
                  </a:cubicBezTo>
                </a:path>
              </a:pathLst>
            </a:custGeom>
            <a:solidFill>
              <a:srgbClr val="00AB90"/>
            </a:solidFill>
            <a:ln w="28575"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5" name="Freeform 4">
              <a:extLst>
                <a:ext uri="{FF2B5EF4-FFF2-40B4-BE49-F238E27FC236}">
                  <a16:creationId xmlns:a16="http://schemas.microsoft.com/office/drawing/2014/main" id="{9A3F28CA-959A-6541-A9AD-AD501612E6E6}"/>
                </a:ext>
              </a:extLst>
            </p:cNvPr>
            <p:cNvSpPr>
              <a:spLocks noChangeArrowheads="1"/>
            </p:cNvSpPr>
            <p:nvPr/>
          </p:nvSpPr>
          <p:spPr bwMode="auto">
            <a:xfrm>
              <a:off x="231775" y="4335464"/>
              <a:ext cx="3190874" cy="1006475"/>
            </a:xfrm>
            <a:custGeom>
              <a:avLst/>
              <a:gdLst>
                <a:gd name="T0" fmla="*/ 5378 w 8864"/>
                <a:gd name="T1" fmla="*/ 2042 h 2795"/>
                <a:gd name="T2" fmla="*/ 5378 w 8864"/>
                <a:gd name="T3" fmla="*/ 2042 h 2795"/>
                <a:gd name="T4" fmla="*/ 992 w 8864"/>
                <a:gd name="T5" fmla="*/ 0 h 2795"/>
                <a:gd name="T6" fmla="*/ 0 w 8864"/>
                <a:gd name="T7" fmla="*/ 301 h 2795"/>
                <a:gd name="T8" fmla="*/ 5378 w 8864"/>
                <a:gd name="T9" fmla="*/ 2794 h 2795"/>
                <a:gd name="T10" fmla="*/ 8863 w 8864"/>
                <a:gd name="T11" fmla="*/ 1983 h 2795"/>
                <a:gd name="T12" fmla="*/ 8202 w 8864"/>
                <a:gd name="T13" fmla="*/ 1352 h 2795"/>
                <a:gd name="T14" fmla="*/ 5378 w 8864"/>
                <a:gd name="T15" fmla="*/ 2042 h 27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4" h="2795">
                  <a:moveTo>
                    <a:pt x="5378" y="2042"/>
                  </a:moveTo>
                  <a:lnTo>
                    <a:pt x="5378" y="2042"/>
                  </a:lnTo>
                  <a:cubicBezTo>
                    <a:pt x="3426" y="2042"/>
                    <a:pt x="1773" y="1201"/>
                    <a:pt x="992" y="0"/>
                  </a:cubicBezTo>
                  <a:cubicBezTo>
                    <a:pt x="0" y="301"/>
                    <a:pt x="0" y="301"/>
                    <a:pt x="0" y="301"/>
                  </a:cubicBezTo>
                  <a:cubicBezTo>
                    <a:pt x="932" y="1772"/>
                    <a:pt x="3005" y="2794"/>
                    <a:pt x="5378" y="2794"/>
                  </a:cubicBezTo>
                  <a:cubicBezTo>
                    <a:pt x="6670" y="2794"/>
                    <a:pt x="7902" y="2493"/>
                    <a:pt x="8863" y="1983"/>
                  </a:cubicBezTo>
                  <a:cubicBezTo>
                    <a:pt x="8202" y="1352"/>
                    <a:pt x="8202" y="1352"/>
                    <a:pt x="8202" y="1352"/>
                  </a:cubicBezTo>
                  <a:cubicBezTo>
                    <a:pt x="7421" y="1772"/>
                    <a:pt x="6430" y="2042"/>
                    <a:pt x="5378" y="2042"/>
                  </a:cubicBezTo>
                </a:path>
              </a:pathLst>
            </a:custGeom>
            <a:solidFill>
              <a:schemeClr val="tx2"/>
            </a:solidFill>
            <a:ln w="28575"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6" name="Freeform 5">
              <a:extLst>
                <a:ext uri="{FF2B5EF4-FFF2-40B4-BE49-F238E27FC236}">
                  <a16:creationId xmlns:a16="http://schemas.microsoft.com/office/drawing/2014/main" id="{2567AEC0-3547-8943-A2E1-888D24AD5B46}"/>
                </a:ext>
              </a:extLst>
            </p:cNvPr>
            <p:cNvSpPr>
              <a:spLocks noChangeArrowheads="1"/>
            </p:cNvSpPr>
            <p:nvPr/>
          </p:nvSpPr>
          <p:spPr bwMode="auto">
            <a:xfrm>
              <a:off x="2492375" y="2290763"/>
              <a:ext cx="1795463" cy="2703512"/>
            </a:xfrm>
            <a:custGeom>
              <a:avLst/>
              <a:gdLst>
                <a:gd name="T0" fmla="*/ 4987 w 4988"/>
                <a:gd name="T1" fmla="*/ 4205 h 7510"/>
                <a:gd name="T2" fmla="*/ 4987 w 4988"/>
                <a:gd name="T3" fmla="*/ 4205 h 7510"/>
                <a:gd name="T4" fmla="*/ 181 w 4988"/>
                <a:gd name="T5" fmla="*/ 0 h 7510"/>
                <a:gd name="T6" fmla="*/ 0 w 4988"/>
                <a:gd name="T7" fmla="*/ 781 h 7510"/>
                <a:gd name="T8" fmla="*/ 3936 w 4988"/>
                <a:gd name="T9" fmla="*/ 4205 h 7510"/>
                <a:gd name="T10" fmla="*/ 2163 w 4988"/>
                <a:gd name="T11" fmla="*/ 6908 h 7510"/>
                <a:gd name="T12" fmla="*/ 2824 w 4988"/>
                <a:gd name="T13" fmla="*/ 7509 h 7510"/>
                <a:gd name="T14" fmla="*/ 4987 w 4988"/>
                <a:gd name="T15" fmla="*/ 4205 h 7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8" h="7510">
                  <a:moveTo>
                    <a:pt x="4987" y="4205"/>
                  </a:moveTo>
                  <a:lnTo>
                    <a:pt x="4987" y="4205"/>
                  </a:lnTo>
                  <a:cubicBezTo>
                    <a:pt x="4987" y="2103"/>
                    <a:pt x="2915" y="390"/>
                    <a:pt x="181" y="0"/>
                  </a:cubicBezTo>
                  <a:cubicBezTo>
                    <a:pt x="0" y="781"/>
                    <a:pt x="0" y="781"/>
                    <a:pt x="0" y="781"/>
                  </a:cubicBezTo>
                  <a:cubicBezTo>
                    <a:pt x="2224" y="1081"/>
                    <a:pt x="3936" y="2493"/>
                    <a:pt x="3936" y="4205"/>
                  </a:cubicBezTo>
                  <a:cubicBezTo>
                    <a:pt x="3936" y="5285"/>
                    <a:pt x="3245" y="6276"/>
                    <a:pt x="2163" y="6908"/>
                  </a:cubicBezTo>
                  <a:cubicBezTo>
                    <a:pt x="2824" y="7509"/>
                    <a:pt x="2824" y="7509"/>
                    <a:pt x="2824" y="7509"/>
                  </a:cubicBezTo>
                  <a:cubicBezTo>
                    <a:pt x="4146" y="6727"/>
                    <a:pt x="4987" y="5556"/>
                    <a:pt x="4987" y="4205"/>
                  </a:cubicBezTo>
                </a:path>
              </a:pathLst>
            </a:custGeom>
            <a:solidFill>
              <a:srgbClr val="99C96B"/>
            </a:solidFill>
            <a:ln w="28575" cap="flat">
              <a:solidFill>
                <a:schemeClr val="bg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sp>
        <p:nvSpPr>
          <p:cNvPr id="2" name="Title 1"/>
          <p:cNvSpPr>
            <a:spLocks noGrp="1"/>
          </p:cNvSpPr>
          <p:nvPr>
            <p:ph type="title"/>
          </p:nvPr>
        </p:nvSpPr>
        <p:spPr>
          <a:xfrm>
            <a:off x="446857" y="165963"/>
            <a:ext cx="8029579" cy="698308"/>
          </a:xfrm>
        </p:spPr>
        <p:txBody>
          <a:bodyPr/>
          <a:lstStyle/>
          <a:p>
            <a:br>
              <a:rPr lang="de-DE" dirty="0"/>
            </a:br>
            <a:r>
              <a:rPr lang="de-DE" dirty="0"/>
              <a:t>OPPORTUNITY</a:t>
            </a:r>
            <a:br>
              <a:rPr lang="de-DE" dirty="0"/>
            </a:br>
            <a:endParaRPr lang="en-GB" dirty="0">
              <a:solidFill>
                <a:srgbClr val="00AFCB"/>
              </a:solidFill>
            </a:endParaRPr>
          </a:p>
        </p:txBody>
      </p:sp>
      <p:sp>
        <p:nvSpPr>
          <p:cNvPr id="8" name="Tijdelijke aanduiding voor dianummer 7"/>
          <p:cNvSpPr>
            <a:spLocks noGrp="1"/>
          </p:cNvSpPr>
          <p:nvPr>
            <p:ph type="sldNum" sz="quarter" idx="12"/>
          </p:nvPr>
        </p:nvSpPr>
        <p:spPr/>
        <p:txBody>
          <a:bodyPr/>
          <a:lstStyle/>
          <a:p>
            <a:pPr>
              <a:defRPr/>
            </a:pPr>
            <a:fld id="{175E769A-1DFE-4877-B1EC-A6C0A8CA70F8}" type="slidenum">
              <a:rPr lang="en-GB" smtClean="0"/>
              <a:pPr>
                <a:defRPr/>
              </a:pPr>
              <a:t>7</a:t>
            </a:fld>
            <a:endParaRPr lang="en-GB" dirty="0"/>
          </a:p>
        </p:txBody>
      </p:sp>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
        <p:nvSpPr>
          <p:cNvPr id="42" name="Rechthoek 41">
            <a:extLst>
              <a:ext uri="{FF2B5EF4-FFF2-40B4-BE49-F238E27FC236}">
                <a16:creationId xmlns:a16="http://schemas.microsoft.com/office/drawing/2014/main" id="{28491ACA-F646-6D4C-BE7C-43E7A87FD4E4}"/>
              </a:ext>
            </a:extLst>
          </p:cNvPr>
          <p:cNvSpPr>
            <a:spLocks noChangeAspect="1"/>
          </p:cNvSpPr>
          <p:nvPr/>
        </p:nvSpPr>
        <p:spPr>
          <a:xfrm>
            <a:off x="1379031" y="2195130"/>
            <a:ext cx="1605262" cy="1755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600" b="1" dirty="0">
                <a:solidFill>
                  <a:schemeClr val="bg1"/>
                </a:solidFill>
              </a:rPr>
              <a:t>1. </a:t>
            </a:r>
          </a:p>
          <a:p>
            <a:pPr algn="ctr"/>
            <a:r>
              <a:rPr lang="en-GB" sz="1600" b="1" dirty="0">
                <a:solidFill>
                  <a:schemeClr val="bg1"/>
                </a:solidFill>
              </a:rPr>
              <a:t>Using investments to accelerate change </a:t>
            </a:r>
          </a:p>
          <a:p>
            <a:pPr algn="r"/>
            <a:endParaRPr lang="en-GB" sz="1600" b="1" cap="all" dirty="0">
              <a:solidFill>
                <a:schemeClr val="bg1"/>
              </a:solidFill>
            </a:endParaRPr>
          </a:p>
        </p:txBody>
      </p:sp>
      <p:sp>
        <p:nvSpPr>
          <p:cNvPr id="43" name="Rechthoek 42">
            <a:extLst>
              <a:ext uri="{FF2B5EF4-FFF2-40B4-BE49-F238E27FC236}">
                <a16:creationId xmlns:a16="http://schemas.microsoft.com/office/drawing/2014/main" id="{EEA64769-3FF9-D949-918D-113F3E2F3A28}"/>
              </a:ext>
            </a:extLst>
          </p:cNvPr>
          <p:cNvSpPr>
            <a:spLocks noChangeAspect="1"/>
          </p:cNvSpPr>
          <p:nvPr/>
        </p:nvSpPr>
        <p:spPr>
          <a:xfrm>
            <a:off x="3344299" y="3187165"/>
            <a:ext cx="2330767"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cap="all" dirty="0">
                <a:solidFill>
                  <a:schemeClr val="tx1"/>
                </a:solidFill>
              </a:rPr>
              <a:t>GENDER LENS INVESTING</a:t>
            </a:r>
          </a:p>
        </p:txBody>
      </p:sp>
      <p:sp>
        <p:nvSpPr>
          <p:cNvPr id="44" name="Rechthoek 43">
            <a:extLst>
              <a:ext uri="{FF2B5EF4-FFF2-40B4-BE49-F238E27FC236}">
                <a16:creationId xmlns:a16="http://schemas.microsoft.com/office/drawing/2014/main" id="{1DDE25D6-042F-7D42-8966-215F7DDFD009}"/>
              </a:ext>
            </a:extLst>
          </p:cNvPr>
          <p:cNvSpPr>
            <a:spLocks noChangeAspect="1"/>
          </p:cNvSpPr>
          <p:nvPr/>
        </p:nvSpPr>
        <p:spPr>
          <a:xfrm>
            <a:off x="2682566" y="4853354"/>
            <a:ext cx="3326124" cy="9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600" b="1" cap="all" dirty="0">
                <a:solidFill>
                  <a:schemeClr val="bg1"/>
                </a:solidFill>
              </a:rPr>
              <a:t>3.</a:t>
            </a:r>
          </a:p>
          <a:p>
            <a:pPr algn="ctr"/>
            <a:r>
              <a:rPr lang="en-GB" sz="1600" b="1" dirty="0">
                <a:solidFill>
                  <a:schemeClr val="bg1"/>
                </a:solidFill>
              </a:rPr>
              <a:t>Investors willing to invest but lack tools &amp; knowledge</a:t>
            </a:r>
          </a:p>
        </p:txBody>
      </p:sp>
      <p:sp>
        <p:nvSpPr>
          <p:cNvPr id="45" name="Rechthoek 44">
            <a:extLst>
              <a:ext uri="{FF2B5EF4-FFF2-40B4-BE49-F238E27FC236}">
                <a16:creationId xmlns:a16="http://schemas.microsoft.com/office/drawing/2014/main" id="{AA59955D-9CCA-1243-AC0E-5ED87FFCDD00}"/>
              </a:ext>
            </a:extLst>
          </p:cNvPr>
          <p:cNvSpPr>
            <a:spLocks noChangeAspect="1"/>
          </p:cNvSpPr>
          <p:nvPr/>
        </p:nvSpPr>
        <p:spPr>
          <a:xfrm>
            <a:off x="6085526" y="3187164"/>
            <a:ext cx="1681424" cy="1489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600" b="1" dirty="0">
                <a:solidFill>
                  <a:schemeClr val="bg1"/>
                </a:solidFill>
              </a:rPr>
              <a:t>2. Significant,  untapped market</a:t>
            </a:r>
          </a:p>
        </p:txBody>
      </p:sp>
    </p:spTree>
    <p:extLst>
      <p:ext uri="{BB962C8B-B14F-4D97-AF65-F5344CB8AC3E}">
        <p14:creationId xmlns:p14="http://schemas.microsoft.com/office/powerpoint/2010/main" val="20595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600" y="2636912"/>
            <a:ext cx="5086400" cy="1143000"/>
          </a:xfrm>
        </p:spPr>
        <p:txBody>
          <a:bodyPr/>
          <a:lstStyle/>
          <a:p>
            <a:r>
              <a:rPr lang="en-GB" dirty="0"/>
              <a:t>WHERE WAS THE DATA? </a:t>
            </a:r>
          </a:p>
        </p:txBody>
      </p:sp>
    </p:spTree>
    <p:extLst>
      <p:ext uri="{BB962C8B-B14F-4D97-AF65-F5344CB8AC3E}">
        <p14:creationId xmlns:p14="http://schemas.microsoft.com/office/powerpoint/2010/main" val="379554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165963"/>
            <a:ext cx="8029579" cy="698308"/>
          </a:xfrm>
        </p:spPr>
        <p:txBody>
          <a:bodyPr/>
          <a:lstStyle/>
          <a:p>
            <a:br>
              <a:rPr lang="de-DE" dirty="0"/>
            </a:br>
            <a:r>
              <a:rPr lang="de-DE" dirty="0"/>
              <a:t>EQUILEAP GENDER SCORECARD – INSPIRED BY UN WOMEN‘S EMPOWERMENT PRINCIPLES</a:t>
            </a:r>
            <a:br>
              <a:rPr lang="de-DE" dirty="0"/>
            </a:br>
            <a:endParaRPr lang="en-GB" dirty="0">
              <a:solidFill>
                <a:srgbClr val="00AFCB"/>
              </a:solidFill>
            </a:endParaRPr>
          </a:p>
        </p:txBody>
      </p:sp>
      <p:sp>
        <p:nvSpPr>
          <p:cNvPr id="8" name="Tijdelijke aanduiding voor dianummer 7"/>
          <p:cNvSpPr>
            <a:spLocks noGrp="1"/>
          </p:cNvSpPr>
          <p:nvPr>
            <p:ph type="sldNum" sz="quarter" idx="12"/>
          </p:nvPr>
        </p:nvSpPr>
        <p:spPr>
          <a:xfrm>
            <a:off x="6553200" y="6356352"/>
            <a:ext cx="2133600" cy="365125"/>
          </a:xfrm>
        </p:spPr>
        <p:txBody>
          <a:bodyPr/>
          <a:lstStyle/>
          <a:p>
            <a:pPr>
              <a:defRPr/>
            </a:pPr>
            <a:fld id="{175E769A-1DFE-4877-B1EC-A6C0A8CA70F8}" type="slidenum">
              <a:rPr lang="en-GB" smtClean="0"/>
              <a:pPr>
                <a:defRPr/>
              </a:pPr>
              <a:t>9</a:t>
            </a:fld>
            <a:endParaRPr lang="en-GB" dirty="0"/>
          </a:p>
        </p:txBody>
      </p:sp>
      <p:sp>
        <p:nvSpPr>
          <p:cNvPr id="9" name="Footer Placeholder 4"/>
          <p:cNvSpPr>
            <a:spLocks noGrp="1"/>
          </p:cNvSpPr>
          <p:nvPr>
            <p:ph type="ftr" sz="quarter" idx="11"/>
          </p:nvPr>
        </p:nvSpPr>
        <p:spPr>
          <a:xfrm>
            <a:off x="395536" y="6380514"/>
            <a:ext cx="3456384" cy="365125"/>
          </a:xfrm>
        </p:spPr>
        <p:txBody>
          <a:bodyPr/>
          <a:lstStyle>
            <a:lvl1pPr algn="l">
              <a:defRPr sz="1000" baseline="0"/>
            </a:lvl1pPr>
          </a:lstStyle>
          <a:p>
            <a:pPr>
              <a:defRPr/>
            </a:pPr>
            <a:r>
              <a:rPr lang="de-DE" dirty="0">
                <a:solidFill>
                  <a:schemeClr val="bg1">
                    <a:lumMod val="65000"/>
                  </a:schemeClr>
                </a:solidFill>
                <a:cs typeface="quicksand"/>
              </a:rPr>
              <a:t>A unique way to make a difference</a:t>
            </a:r>
            <a:endParaRPr lang="en-GB" dirty="0">
              <a:solidFill>
                <a:schemeClr val="bg1">
                  <a:lumMod val="65000"/>
                </a:schemeClr>
              </a:solidFill>
              <a:cs typeface="quicksand"/>
            </a:endParaRPr>
          </a:p>
          <a:p>
            <a:pPr>
              <a:defRPr/>
            </a:pPr>
            <a:endParaRPr lang="en-GB" dirty="0"/>
          </a:p>
        </p:txBody>
      </p:sp>
      <p:sp>
        <p:nvSpPr>
          <p:cNvPr id="12" name="Content Placeholder 2"/>
          <p:cNvSpPr txBox="1">
            <a:spLocks/>
          </p:cNvSpPr>
          <p:nvPr/>
        </p:nvSpPr>
        <p:spPr bwMode="auto">
          <a:xfrm>
            <a:off x="582682" y="1290014"/>
            <a:ext cx="3946049" cy="225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b="1" dirty="0">
                <a:solidFill>
                  <a:srgbClr val="00AFCB"/>
                </a:solidFill>
              </a:rPr>
              <a:t>CATEGORY A</a:t>
            </a:r>
          </a:p>
          <a:p>
            <a:pPr>
              <a:defRPr/>
            </a:pPr>
            <a:r>
              <a:rPr lang="en-GB" sz="1500" dirty="0">
                <a:solidFill>
                  <a:srgbClr val="00AFCB"/>
                </a:solidFill>
              </a:rPr>
              <a:t>Gender Balance in Leadership &amp; Workforce</a:t>
            </a:r>
            <a:endParaRPr lang="en-GB" sz="1500" dirty="0"/>
          </a:p>
          <a:p>
            <a:pPr marL="285737" indent="-285737" fontAlgn="auto">
              <a:spcAft>
                <a:spcPts val="0"/>
              </a:spcAft>
              <a:buBlip>
                <a:blip r:embed="rId3"/>
              </a:buBlip>
              <a:defRPr/>
            </a:pPr>
            <a:r>
              <a:rPr lang="en-GB" sz="1400" dirty="0"/>
              <a:t>Non-Executive Board</a:t>
            </a:r>
          </a:p>
          <a:p>
            <a:pPr marL="285737" indent="-285737" fontAlgn="auto">
              <a:spcAft>
                <a:spcPts val="0"/>
              </a:spcAft>
              <a:buBlip>
                <a:blip r:embed="rId3"/>
              </a:buBlip>
              <a:defRPr/>
            </a:pPr>
            <a:r>
              <a:rPr lang="en-GB" sz="1400" dirty="0"/>
              <a:t>Executive Board</a:t>
            </a:r>
          </a:p>
          <a:p>
            <a:pPr marL="285737" indent="-285737" fontAlgn="auto">
              <a:spcAft>
                <a:spcPts val="0"/>
              </a:spcAft>
              <a:buBlip>
                <a:blip r:embed="rId3"/>
              </a:buBlip>
              <a:defRPr/>
            </a:pPr>
            <a:r>
              <a:rPr lang="en-GB" sz="1400" dirty="0"/>
              <a:t>Senior Management</a:t>
            </a:r>
          </a:p>
          <a:p>
            <a:pPr marL="285737" indent="-285737" fontAlgn="auto">
              <a:spcAft>
                <a:spcPts val="0"/>
              </a:spcAft>
              <a:buBlip>
                <a:blip r:embed="rId3"/>
              </a:buBlip>
              <a:defRPr/>
            </a:pPr>
            <a:r>
              <a:rPr lang="en-GB" sz="1400" dirty="0"/>
              <a:t>Workforce</a:t>
            </a:r>
          </a:p>
          <a:p>
            <a:pPr marL="285737" indent="-285737" fontAlgn="auto">
              <a:spcAft>
                <a:spcPts val="0"/>
              </a:spcAft>
              <a:buBlip>
                <a:blip r:embed="rId3"/>
              </a:buBlip>
              <a:defRPr/>
            </a:pPr>
            <a:r>
              <a:rPr lang="en-GB" sz="1400" dirty="0"/>
              <a:t>Promotion &amp; Career Development</a:t>
            </a:r>
          </a:p>
        </p:txBody>
      </p:sp>
      <p:sp>
        <p:nvSpPr>
          <p:cNvPr id="4" name="Rechthoek 3">
            <a:extLst>
              <a:ext uri="{FF2B5EF4-FFF2-40B4-BE49-F238E27FC236}">
                <a16:creationId xmlns:a16="http://schemas.microsoft.com/office/drawing/2014/main" id="{09EE68E2-75E3-464F-BFDB-C88B57C3EC64}"/>
              </a:ext>
            </a:extLst>
          </p:cNvPr>
          <p:cNvSpPr/>
          <p:nvPr/>
        </p:nvSpPr>
        <p:spPr>
          <a:xfrm>
            <a:off x="603380" y="1268412"/>
            <a:ext cx="3945850" cy="3018931"/>
          </a:xfrm>
          <a:prstGeom prst="rect">
            <a:avLst/>
          </a:prstGeom>
          <a:noFill/>
          <a:ln w="9525">
            <a:solidFill>
              <a:srgbClr val="4B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dirty="0"/>
          </a:p>
          <a:p>
            <a:pPr algn="ctr"/>
            <a:endParaRPr lang="nl-NL" sz="1500" dirty="0"/>
          </a:p>
          <a:p>
            <a:pPr algn="ctr"/>
            <a:endParaRPr lang="nl-NL" sz="1500" dirty="0"/>
          </a:p>
          <a:p>
            <a:pPr algn="ctr"/>
            <a:endParaRPr lang="nl-NL" sz="1500" dirty="0"/>
          </a:p>
          <a:p>
            <a:pPr algn="ctr"/>
            <a:endParaRPr lang="nl-NL" sz="1500" dirty="0"/>
          </a:p>
        </p:txBody>
      </p:sp>
      <p:sp>
        <p:nvSpPr>
          <p:cNvPr id="19" name="Content Placeholder 2">
            <a:extLst>
              <a:ext uri="{FF2B5EF4-FFF2-40B4-BE49-F238E27FC236}">
                <a16:creationId xmlns:a16="http://schemas.microsoft.com/office/drawing/2014/main" id="{113BB8CB-A42A-5C4A-AEBB-BEC5FD8F069D}"/>
              </a:ext>
            </a:extLst>
          </p:cNvPr>
          <p:cNvSpPr txBox="1">
            <a:spLocks/>
          </p:cNvSpPr>
          <p:nvPr/>
        </p:nvSpPr>
        <p:spPr bwMode="auto">
          <a:xfrm>
            <a:off x="582682" y="4352701"/>
            <a:ext cx="3946049" cy="225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GB" b="1" dirty="0">
                <a:solidFill>
                  <a:srgbClr val="00AFCB"/>
                </a:solidFill>
              </a:rPr>
              <a:t>CATEGORY B</a:t>
            </a:r>
          </a:p>
          <a:p>
            <a:pPr>
              <a:defRPr/>
            </a:pPr>
            <a:r>
              <a:rPr lang="en-GB" sz="1500" spc="-50" dirty="0">
                <a:solidFill>
                  <a:srgbClr val="00AFCB"/>
                </a:solidFill>
              </a:rPr>
              <a:t>Equal Compensation &amp; Work-Life Balance</a:t>
            </a:r>
            <a:endParaRPr lang="en-US" sz="1500" spc="-50" dirty="0"/>
          </a:p>
          <a:p>
            <a:pPr marL="285737" indent="-285737" fontAlgn="auto">
              <a:spcAft>
                <a:spcPts val="0"/>
              </a:spcAft>
              <a:buBlip>
                <a:blip r:embed="rId3"/>
              </a:buBlip>
              <a:defRPr/>
            </a:pPr>
            <a:r>
              <a:rPr lang="en-US" sz="1200" dirty="0"/>
              <a:t>Fair Remuneration</a:t>
            </a:r>
          </a:p>
          <a:p>
            <a:pPr marL="285737" indent="-285737" fontAlgn="auto">
              <a:spcAft>
                <a:spcPts val="0"/>
              </a:spcAft>
              <a:buBlip>
                <a:blip r:embed="rId3"/>
              </a:buBlip>
              <a:defRPr/>
            </a:pPr>
            <a:r>
              <a:rPr lang="en-US" sz="1200" dirty="0"/>
              <a:t>Equal Pay</a:t>
            </a:r>
          </a:p>
          <a:p>
            <a:pPr marL="285737" indent="-285737" fontAlgn="auto">
              <a:spcAft>
                <a:spcPts val="0"/>
              </a:spcAft>
              <a:buBlip>
                <a:blip r:embed="rId3"/>
              </a:buBlip>
              <a:defRPr/>
            </a:pPr>
            <a:r>
              <a:rPr lang="en-US" sz="1200" dirty="0"/>
              <a:t>Parental Leave (primary &amp; secondary)</a:t>
            </a:r>
          </a:p>
          <a:p>
            <a:pPr marL="285737" indent="-285737" fontAlgn="auto">
              <a:spcAft>
                <a:spcPts val="0"/>
              </a:spcAft>
              <a:buBlip>
                <a:blip r:embed="rId3"/>
              </a:buBlip>
              <a:defRPr/>
            </a:pPr>
            <a:r>
              <a:rPr lang="en-US" sz="1200" dirty="0"/>
              <a:t>Flexible Work Options</a:t>
            </a:r>
            <a:endParaRPr lang="de-DE" sz="1200" dirty="0"/>
          </a:p>
          <a:p>
            <a:pPr fontAlgn="auto">
              <a:spcAft>
                <a:spcPts val="0"/>
              </a:spcAft>
              <a:defRPr/>
            </a:pPr>
            <a:r>
              <a:rPr lang="en-GB" sz="1500" dirty="0"/>
              <a:t>	</a:t>
            </a:r>
            <a:endParaRPr lang="de-DE" sz="1500" dirty="0"/>
          </a:p>
        </p:txBody>
      </p:sp>
      <p:sp>
        <p:nvSpPr>
          <p:cNvPr id="21" name="Rechthoek 20">
            <a:extLst>
              <a:ext uri="{FF2B5EF4-FFF2-40B4-BE49-F238E27FC236}">
                <a16:creationId xmlns:a16="http://schemas.microsoft.com/office/drawing/2014/main" id="{F4390528-3170-C149-8AAD-C50F1EEC6AE4}"/>
              </a:ext>
            </a:extLst>
          </p:cNvPr>
          <p:cNvSpPr/>
          <p:nvPr/>
        </p:nvSpPr>
        <p:spPr>
          <a:xfrm>
            <a:off x="603380" y="4331102"/>
            <a:ext cx="3945850" cy="1939450"/>
          </a:xfrm>
          <a:prstGeom prst="rect">
            <a:avLst/>
          </a:prstGeom>
          <a:noFill/>
          <a:ln w="9525">
            <a:solidFill>
              <a:srgbClr val="4B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dirty="0"/>
          </a:p>
        </p:txBody>
      </p:sp>
      <p:pic>
        <p:nvPicPr>
          <p:cNvPr id="35" name="Afbeelding 34">
            <a:extLst>
              <a:ext uri="{FF2B5EF4-FFF2-40B4-BE49-F238E27FC236}">
                <a16:creationId xmlns:a16="http://schemas.microsoft.com/office/drawing/2014/main" id="{AFFDBF21-81C5-CF4A-AAF8-51DBDEDB7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699" y="3387251"/>
            <a:ext cx="887787" cy="887787"/>
          </a:xfrm>
          <a:prstGeom prst="rect">
            <a:avLst/>
          </a:prstGeom>
        </p:spPr>
      </p:pic>
      <p:pic>
        <p:nvPicPr>
          <p:cNvPr id="33" name="Afbeelding 32">
            <a:extLst>
              <a:ext uri="{FF2B5EF4-FFF2-40B4-BE49-F238E27FC236}">
                <a16:creationId xmlns:a16="http://schemas.microsoft.com/office/drawing/2014/main" id="{BFDA914D-6CD3-1743-A8BE-1C6EBB4E8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847" y="5355328"/>
            <a:ext cx="887787" cy="887787"/>
          </a:xfrm>
          <a:prstGeom prst="rect">
            <a:avLst/>
          </a:prstGeom>
        </p:spPr>
      </p:pic>
      <p:sp>
        <p:nvSpPr>
          <p:cNvPr id="6" name="Content Placeholder 2">
            <a:extLst>
              <a:ext uri="{FF2B5EF4-FFF2-40B4-BE49-F238E27FC236}">
                <a16:creationId xmlns:a16="http://schemas.microsoft.com/office/drawing/2014/main" id="{90998011-7477-AA49-ADB0-5A434E428D3C}"/>
              </a:ext>
            </a:extLst>
          </p:cNvPr>
          <p:cNvSpPr txBox="1">
            <a:spLocks/>
          </p:cNvSpPr>
          <p:nvPr/>
        </p:nvSpPr>
        <p:spPr bwMode="auto">
          <a:xfrm>
            <a:off x="4600481" y="1290014"/>
            <a:ext cx="3946049" cy="26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GB" b="1" dirty="0">
                <a:solidFill>
                  <a:srgbClr val="00AFCB"/>
                </a:solidFill>
              </a:rPr>
              <a:t>CATEGORY C</a:t>
            </a:r>
          </a:p>
          <a:p>
            <a:pPr algn="just"/>
            <a:r>
              <a:rPr lang="en-GB" sz="1500" dirty="0">
                <a:solidFill>
                  <a:srgbClr val="00AFCB"/>
                </a:solidFill>
              </a:rPr>
              <a:t>Policies promoting Gender Equality</a:t>
            </a:r>
            <a:endParaRPr lang="en-GB" sz="1500" dirty="0"/>
          </a:p>
          <a:p>
            <a:pPr marL="285737" indent="-285737" fontAlgn="auto">
              <a:spcAft>
                <a:spcPts val="0"/>
              </a:spcAft>
              <a:buBlip>
                <a:blip r:embed="rId3"/>
              </a:buBlip>
              <a:defRPr/>
            </a:pPr>
            <a:r>
              <a:rPr lang="en-US" sz="1400" dirty="0"/>
              <a:t>Training &amp; Career Development</a:t>
            </a:r>
          </a:p>
          <a:p>
            <a:pPr marL="285737" indent="-285737" fontAlgn="auto">
              <a:spcAft>
                <a:spcPts val="0"/>
              </a:spcAft>
              <a:buBlip>
                <a:blip r:embed="rId3"/>
              </a:buBlip>
              <a:defRPr/>
            </a:pPr>
            <a:r>
              <a:rPr lang="en-US" sz="1400" dirty="0"/>
              <a:t>Recruitment Strategy</a:t>
            </a:r>
          </a:p>
          <a:p>
            <a:pPr marL="285737" indent="-285737" fontAlgn="auto">
              <a:spcAft>
                <a:spcPts val="0"/>
              </a:spcAft>
              <a:buBlip>
                <a:blip r:embed="rId3"/>
              </a:buBlip>
              <a:defRPr/>
            </a:pPr>
            <a:r>
              <a:rPr lang="en-US" sz="1400" dirty="0"/>
              <a:t>Freedom from Violence, Abuse &amp; </a:t>
            </a:r>
            <a:br>
              <a:rPr lang="en-US" sz="1400" dirty="0"/>
            </a:br>
            <a:r>
              <a:rPr lang="en-US" sz="1400" dirty="0"/>
              <a:t>Sexual Harassment</a:t>
            </a:r>
          </a:p>
          <a:p>
            <a:pPr marL="285737" indent="-285737" fontAlgn="auto">
              <a:spcAft>
                <a:spcPts val="0"/>
              </a:spcAft>
              <a:buBlip>
                <a:blip r:embed="rId3"/>
              </a:buBlip>
              <a:defRPr/>
            </a:pPr>
            <a:r>
              <a:rPr lang="en-US" sz="1400" dirty="0"/>
              <a:t>Safety at Work</a:t>
            </a:r>
          </a:p>
          <a:p>
            <a:pPr marL="285737" indent="-285737" fontAlgn="auto">
              <a:spcAft>
                <a:spcPts val="0"/>
              </a:spcAft>
              <a:buBlip>
                <a:blip r:embed="rId3"/>
              </a:buBlip>
              <a:defRPr/>
            </a:pPr>
            <a:r>
              <a:rPr lang="en-US" sz="1400" dirty="0"/>
              <a:t>Protection of Human Rights</a:t>
            </a:r>
          </a:p>
          <a:p>
            <a:pPr marL="285737" indent="-285737" fontAlgn="auto">
              <a:spcAft>
                <a:spcPts val="0"/>
              </a:spcAft>
              <a:buBlip>
                <a:blip r:embed="rId3"/>
              </a:buBlip>
              <a:defRPr/>
            </a:pPr>
            <a:r>
              <a:rPr lang="en-US" sz="1400" dirty="0"/>
              <a:t>Social Risks in Supply Chain</a:t>
            </a:r>
          </a:p>
          <a:p>
            <a:pPr marL="285737" indent="-285737" fontAlgn="auto">
              <a:spcAft>
                <a:spcPts val="0"/>
              </a:spcAft>
              <a:buBlip>
                <a:blip r:embed="rId3"/>
              </a:buBlip>
              <a:defRPr/>
            </a:pPr>
            <a:r>
              <a:rPr lang="en-US" sz="1400" dirty="0"/>
              <a:t>Supplier Diversity</a:t>
            </a:r>
          </a:p>
          <a:p>
            <a:pPr marL="285737" indent="-285737" fontAlgn="auto">
              <a:spcAft>
                <a:spcPts val="0"/>
              </a:spcAft>
              <a:buBlip>
                <a:blip r:embed="rId3"/>
              </a:buBlip>
              <a:defRPr/>
            </a:pPr>
            <a:r>
              <a:rPr lang="en-US" sz="1400" dirty="0"/>
              <a:t>Employee Protection</a:t>
            </a:r>
            <a:endParaRPr lang="en-GB" sz="1400" dirty="0"/>
          </a:p>
        </p:txBody>
      </p:sp>
      <p:sp>
        <p:nvSpPr>
          <p:cNvPr id="16" name="Rechthoek 15">
            <a:extLst>
              <a:ext uri="{FF2B5EF4-FFF2-40B4-BE49-F238E27FC236}">
                <a16:creationId xmlns:a16="http://schemas.microsoft.com/office/drawing/2014/main" id="{A7C92D3A-E011-7F48-939C-DFC4ABC4CA9A}"/>
              </a:ext>
            </a:extLst>
          </p:cNvPr>
          <p:cNvSpPr/>
          <p:nvPr/>
        </p:nvSpPr>
        <p:spPr>
          <a:xfrm>
            <a:off x="4613780" y="1268412"/>
            <a:ext cx="3945850" cy="3018931"/>
          </a:xfrm>
          <a:prstGeom prst="rect">
            <a:avLst/>
          </a:prstGeom>
          <a:noFill/>
          <a:ln w="9525">
            <a:solidFill>
              <a:srgbClr val="4B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dirty="0"/>
          </a:p>
        </p:txBody>
      </p:sp>
      <p:sp>
        <p:nvSpPr>
          <p:cNvPr id="20" name="Content Placeholder 2">
            <a:extLst>
              <a:ext uri="{FF2B5EF4-FFF2-40B4-BE49-F238E27FC236}">
                <a16:creationId xmlns:a16="http://schemas.microsoft.com/office/drawing/2014/main" id="{828B9EA3-2B3A-9645-B2ED-BF5237CEAA26}"/>
              </a:ext>
            </a:extLst>
          </p:cNvPr>
          <p:cNvSpPr txBox="1">
            <a:spLocks/>
          </p:cNvSpPr>
          <p:nvPr/>
        </p:nvSpPr>
        <p:spPr bwMode="auto">
          <a:xfrm>
            <a:off x="4600481" y="4352701"/>
            <a:ext cx="3946049" cy="225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600" kern="1200">
                <a:solidFill>
                  <a:schemeClr val="tx1"/>
                </a:solidFill>
                <a:latin typeface="+mn-lt"/>
                <a:ea typeface="+mn-ea"/>
                <a:cs typeface="+mn-cs"/>
              </a:defRPr>
            </a:lvl1pPr>
            <a:lvl2pPr marL="742950" indent="-285750" algn="l" rtl="0" fontAlgn="base">
              <a:spcBef>
                <a:spcPct val="20000"/>
              </a:spcBef>
              <a:spcAft>
                <a:spcPct val="0"/>
              </a:spcAft>
              <a:buFontTx/>
              <a:buBlip>
                <a:blip r:embed="rId3"/>
              </a:buBlip>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GB" b="1" dirty="0">
                <a:solidFill>
                  <a:srgbClr val="00AFCB"/>
                </a:solidFill>
              </a:rPr>
              <a:t>CATEGORY D</a:t>
            </a:r>
          </a:p>
          <a:p>
            <a:pPr fontAlgn="auto">
              <a:spcAft>
                <a:spcPts val="0"/>
              </a:spcAft>
              <a:defRPr/>
            </a:pPr>
            <a:r>
              <a:rPr lang="en-GB" sz="1500" spc="-50" dirty="0">
                <a:solidFill>
                  <a:srgbClr val="00AFCB"/>
                </a:solidFill>
              </a:rPr>
              <a:t>Commitment to Women’s Empowerment</a:t>
            </a:r>
            <a:endParaRPr lang="en-GB" sz="1500" spc="-50" dirty="0"/>
          </a:p>
          <a:p>
            <a:pPr marL="285737" indent="-285737" fontAlgn="auto">
              <a:spcAft>
                <a:spcPts val="0"/>
              </a:spcAft>
              <a:buBlip>
                <a:blip r:embed="rId3"/>
              </a:buBlip>
              <a:defRPr/>
            </a:pPr>
            <a:r>
              <a:rPr lang="en-US" sz="1400" dirty="0"/>
              <a:t>Commitment to Women’s Empowerment</a:t>
            </a:r>
          </a:p>
          <a:p>
            <a:pPr marL="285737" indent="-285737" fontAlgn="auto">
              <a:spcAft>
                <a:spcPts val="0"/>
              </a:spcAft>
              <a:buBlip>
                <a:blip r:embed="rId3"/>
              </a:buBlip>
              <a:defRPr/>
            </a:pPr>
            <a:r>
              <a:rPr lang="en-US" sz="1400" dirty="0"/>
              <a:t>Gender Audit</a:t>
            </a:r>
          </a:p>
          <a:p>
            <a:pPr marL="285737" indent="-285737" fontAlgn="auto">
              <a:spcAft>
                <a:spcPts val="0"/>
              </a:spcAft>
              <a:buBlip>
                <a:blip r:embed="rId3"/>
              </a:buBlip>
              <a:defRPr/>
            </a:pPr>
            <a:r>
              <a:rPr lang="en-US" sz="1400" b="1" dirty="0"/>
              <a:t>Alarm Bell – Discrimination &amp;</a:t>
            </a:r>
          </a:p>
          <a:p>
            <a:pPr fontAlgn="auto">
              <a:spcAft>
                <a:spcPts val="0"/>
              </a:spcAft>
              <a:defRPr/>
            </a:pPr>
            <a:r>
              <a:rPr lang="en-US" sz="1400" b="1" dirty="0"/>
              <a:t>Sexual Harassment </a:t>
            </a:r>
          </a:p>
          <a:p>
            <a:pPr algn="just"/>
            <a:endParaRPr lang="en-GB" sz="1500" dirty="0"/>
          </a:p>
          <a:p>
            <a:pPr algn="just"/>
            <a:r>
              <a:rPr lang="en-GB" sz="1500" dirty="0"/>
              <a:t>	</a:t>
            </a:r>
          </a:p>
        </p:txBody>
      </p:sp>
      <p:sp>
        <p:nvSpPr>
          <p:cNvPr id="22" name="Rechthoek 21">
            <a:extLst>
              <a:ext uri="{FF2B5EF4-FFF2-40B4-BE49-F238E27FC236}">
                <a16:creationId xmlns:a16="http://schemas.microsoft.com/office/drawing/2014/main" id="{9B154C07-94E6-7540-A2B6-1DF4B6CDF9E0}"/>
              </a:ext>
            </a:extLst>
          </p:cNvPr>
          <p:cNvSpPr/>
          <p:nvPr/>
        </p:nvSpPr>
        <p:spPr>
          <a:xfrm>
            <a:off x="4613780" y="4331102"/>
            <a:ext cx="3945850" cy="1939450"/>
          </a:xfrm>
          <a:prstGeom prst="rect">
            <a:avLst/>
          </a:prstGeom>
          <a:noFill/>
          <a:ln w="9525">
            <a:solidFill>
              <a:srgbClr val="4B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dirty="0"/>
          </a:p>
        </p:txBody>
      </p:sp>
      <p:pic>
        <p:nvPicPr>
          <p:cNvPr id="39" name="Afbeelding 38">
            <a:extLst>
              <a:ext uri="{FF2B5EF4-FFF2-40B4-BE49-F238E27FC236}">
                <a16:creationId xmlns:a16="http://schemas.microsoft.com/office/drawing/2014/main" id="{660FBD35-5761-7E49-8228-F67CC6E03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2940" y="3389487"/>
            <a:ext cx="885551" cy="885551"/>
          </a:xfrm>
          <a:prstGeom prst="rect">
            <a:avLst/>
          </a:prstGeom>
        </p:spPr>
      </p:pic>
      <p:pic>
        <p:nvPicPr>
          <p:cNvPr id="37" name="Afbeelding 36">
            <a:extLst>
              <a:ext uri="{FF2B5EF4-FFF2-40B4-BE49-F238E27FC236}">
                <a16:creationId xmlns:a16="http://schemas.microsoft.com/office/drawing/2014/main" id="{4A0EDA80-249B-E946-98A6-72CB3E4575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8402" y="5355328"/>
            <a:ext cx="887787" cy="887787"/>
          </a:xfrm>
          <a:prstGeom prst="rect">
            <a:avLst/>
          </a:prstGeom>
        </p:spPr>
      </p:pic>
      <p:sp>
        <p:nvSpPr>
          <p:cNvPr id="3" name="Tekstvak 2">
            <a:extLst>
              <a:ext uri="{FF2B5EF4-FFF2-40B4-BE49-F238E27FC236}">
                <a16:creationId xmlns:a16="http://schemas.microsoft.com/office/drawing/2014/main" id="{A79734FC-FC6E-2C44-9530-01939923D55F}"/>
              </a:ext>
            </a:extLst>
          </p:cNvPr>
          <p:cNvSpPr txBox="1"/>
          <p:nvPr/>
        </p:nvSpPr>
        <p:spPr>
          <a:xfrm>
            <a:off x="-1019331" y="5366479"/>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2664356263"/>
      </p:ext>
    </p:extLst>
  </p:cSld>
  <p:clrMapOvr>
    <a:masterClrMapping/>
  </p:clrMapOvr>
</p:sld>
</file>

<file path=ppt/theme/theme1.xml><?xml version="1.0" encoding="utf-8"?>
<a:theme xmlns:a="http://schemas.openxmlformats.org/drawingml/2006/main" name="Office Theme">
  <a:themeElements>
    <a:clrScheme name="Equileap">
      <a:dk1>
        <a:sysClr val="windowText" lastClr="000000"/>
      </a:dk1>
      <a:lt1>
        <a:sysClr val="window" lastClr="FFFFFF"/>
      </a:lt1>
      <a:dk2>
        <a:srgbClr val="00AFCB"/>
      </a:dk2>
      <a:lt2>
        <a:srgbClr val="F1E967"/>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quicksand">
      <a:majorFont>
        <a:latin typeface="quicksand"/>
        <a:ea typeface=""/>
        <a:cs typeface=""/>
      </a:majorFont>
      <a:minorFont>
        <a:latin typeface="quicksa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38617</TotalTime>
  <Words>1524</Words>
  <Application>Microsoft Macintosh PowerPoint</Application>
  <PresentationFormat>On-screen Show (4:3)</PresentationFormat>
  <Paragraphs>385</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Quicksand</vt:lpstr>
      <vt:lpstr>Quicksand</vt:lpstr>
      <vt:lpstr>Times New Roman</vt:lpstr>
      <vt:lpstr>Office Theme</vt:lpstr>
      <vt:lpstr>PowerPoint Presentation</vt:lpstr>
      <vt:lpstr> INTRODUCTION </vt:lpstr>
      <vt:lpstr>INTRODUCTION About Gender Equality</vt:lpstr>
      <vt:lpstr> OPPORTUNITY </vt:lpstr>
      <vt:lpstr>INTRODUCTION About Gender Equality</vt:lpstr>
      <vt:lpstr> OPPORTUNITY </vt:lpstr>
      <vt:lpstr> OPPORTUNITY </vt:lpstr>
      <vt:lpstr>WHERE WAS THE DATA? </vt:lpstr>
      <vt:lpstr> EQUILEAP GENDER SCORECARD – INSPIRED BY UN WOMEN‘S EMPOWERMENT PRINCIPLES </vt:lpstr>
      <vt:lpstr>INVEST Gender Equality </vt:lpstr>
      <vt:lpstr>INVEST Equileap Gender Database</vt:lpstr>
      <vt:lpstr> INDICES </vt:lpstr>
      <vt:lpstr>USING THE DATA TO SUPPORT CHANGE</vt:lpstr>
      <vt:lpstr>INVEST</vt:lpstr>
      <vt:lpstr>INVEST Equileap Tool-kit </vt:lpstr>
      <vt:lpstr>INVEST Equileap Tool-kit </vt:lpstr>
      <vt:lpstr>INVEST Equileap Tool-kit </vt:lpstr>
      <vt:lpstr> CURRENT PARTNERSHIPS </vt:lpstr>
      <vt:lpstr>INVEST Equileap Tool-kit </vt:lpstr>
      <vt:lpstr> OPPORTUNITY </vt:lpstr>
      <vt:lpstr> CONTACT </vt:lpstr>
      <vt:lpstr> DISCLAIMER </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UNIQUE  BUSINESS OPPORTUNITY  10 January 2017</dc:title>
  <dc:creator>barbara</dc:creator>
  <cp:lastModifiedBy>jo andrews</cp:lastModifiedBy>
  <cp:revision>680</cp:revision>
  <cp:lastPrinted>2018-07-02T18:33:59Z</cp:lastPrinted>
  <dcterms:created xsi:type="dcterms:W3CDTF">2017-01-04T09:18:38Z</dcterms:created>
  <dcterms:modified xsi:type="dcterms:W3CDTF">2018-07-12T14:21:41Z</dcterms:modified>
  <cp:contentStatus/>
</cp:coreProperties>
</file>